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85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3" d="100"/>
          <a:sy n="53" d="100"/>
        </p:scale>
        <p:origin x="-2290" y="-7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642F-FF6F-4F0A-9974-EAD69F9E585D}" type="datetimeFigureOut">
              <a:rPr lang="ru-RU" smtClean="0"/>
              <a:pPr/>
              <a:t>21.09.2018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E6DEC-F233-4A90-8E82-411146816D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642F-FF6F-4F0A-9974-EAD69F9E585D}" type="datetimeFigureOut">
              <a:rPr lang="ru-RU" smtClean="0"/>
              <a:pPr/>
              <a:t>21.09.2018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E6DEC-F233-4A90-8E82-411146816D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642F-FF6F-4F0A-9974-EAD69F9E585D}" type="datetimeFigureOut">
              <a:rPr lang="ru-RU" smtClean="0"/>
              <a:pPr/>
              <a:t>21.09.2018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E6DEC-F233-4A90-8E82-411146816D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642F-FF6F-4F0A-9974-EAD69F9E585D}" type="datetimeFigureOut">
              <a:rPr lang="ru-RU" smtClean="0"/>
              <a:pPr/>
              <a:t>21.09.2018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E6DEC-F233-4A90-8E82-411146816D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642F-FF6F-4F0A-9974-EAD69F9E585D}" type="datetimeFigureOut">
              <a:rPr lang="ru-RU" smtClean="0"/>
              <a:pPr/>
              <a:t>21.09.2018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E6DEC-F233-4A90-8E82-411146816D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642F-FF6F-4F0A-9974-EAD69F9E585D}" type="datetimeFigureOut">
              <a:rPr lang="ru-RU" smtClean="0"/>
              <a:pPr/>
              <a:t>21.09.2018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E6DEC-F233-4A90-8E82-411146816D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642F-FF6F-4F0A-9974-EAD69F9E585D}" type="datetimeFigureOut">
              <a:rPr lang="ru-RU" smtClean="0"/>
              <a:pPr/>
              <a:t>21.09.2018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E6DEC-F233-4A90-8E82-411146816D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642F-FF6F-4F0A-9974-EAD69F9E585D}" type="datetimeFigureOut">
              <a:rPr lang="ru-RU" smtClean="0"/>
              <a:pPr/>
              <a:t>21.09.2018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E6DEC-F233-4A90-8E82-411146816D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642F-FF6F-4F0A-9974-EAD69F9E585D}" type="datetimeFigureOut">
              <a:rPr lang="ru-RU" smtClean="0"/>
              <a:pPr/>
              <a:t>21.09.2018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E6DEC-F233-4A90-8E82-411146816D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642F-FF6F-4F0A-9974-EAD69F9E585D}" type="datetimeFigureOut">
              <a:rPr lang="ru-RU" smtClean="0"/>
              <a:pPr/>
              <a:t>21.09.2018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E6DEC-F233-4A90-8E82-411146816D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642F-FF6F-4F0A-9974-EAD69F9E585D}" type="datetimeFigureOut">
              <a:rPr lang="ru-RU" smtClean="0"/>
              <a:pPr/>
              <a:t>21.09.2018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E6DEC-F233-4A90-8E82-411146816D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4642F-FF6F-4F0A-9974-EAD69F9E585D}" type="datetimeFigureOut">
              <a:rPr lang="ru-RU" smtClean="0"/>
              <a:pPr/>
              <a:t>21.09.2018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E6DEC-F233-4A90-8E82-411146816D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pull dir="r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620688"/>
            <a:ext cx="8892480" cy="3168352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l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Презентация программы </a:t>
            </a: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«от рождения до школы» под редакцией </a:t>
            </a:r>
            <a:r>
              <a:rPr lang="ru-RU" sz="3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ВераксаН.Е</a:t>
            </a: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., Комаровой Т.С… 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" name="Рисунок 2" descr="7c2cf7fb5e5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8425" y="3287508"/>
            <a:ext cx="2434022" cy="248346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252447" y="4221088"/>
            <a:ext cx="3891553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МДОУ «Детский сад «</a:t>
            </a:r>
            <a:r>
              <a:rPr lang="ru-RU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Бронцевский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»</a:t>
            </a:r>
            <a:endParaRPr lang="ru-RU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55776" y="6456402"/>
            <a:ext cx="3786214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</a:t>
            </a:r>
            <a:r>
              <a:rPr lang="ru-RU" b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БРОНЦЫ</a:t>
            </a:r>
            <a:endParaRPr lang="ru-RU" b="1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114300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Ранний 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возраст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785926"/>
            <a:ext cx="8229600" cy="4525963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Структура разделов по раннему возрасту (0‐2 года) отличается от остальных разделов Программы: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Возрастные особенности детей;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Примерный режим дня;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Примерное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комплексно‐тематическое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планирование;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Культурно‐досуговая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деятельность;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Содержание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психолого‐педагогической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работы.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pull dir="r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Разделы Программы по остальным возрастным </a:t>
            </a: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группам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Структура разделов по остальным возрастам (2‐7 лет):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Возрастные особенности детей;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Организация жизни и воспитания детей:</a:t>
            </a:r>
          </a:p>
          <a:p>
            <a:pPr lvl="1">
              <a:buFont typeface="Wingdings" pitchFamily="2" charset="2"/>
              <a:buChar char="ü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Примерный режим дня;</a:t>
            </a:r>
          </a:p>
          <a:p>
            <a:pPr lvl="1">
              <a:buFont typeface="Wingdings" pitchFamily="2" charset="2"/>
              <a:buChar char="ü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Примерное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комплексно‐тематическое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планирование;</a:t>
            </a:r>
          </a:p>
          <a:p>
            <a:pPr lvl="1">
              <a:buFont typeface="Wingdings" pitchFamily="2" charset="2"/>
              <a:buChar char="ü"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Культурно‐досуговая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деятельность;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Содержание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психолого‐педагогической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работы (по образовательным областям);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Планируемые промежуточные результаты освоения Программы.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pull dir="r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785794"/>
            <a:ext cx="8229600" cy="1214422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Содержание </a:t>
            </a:r>
            <a:r>
              <a:rPr lang="ru-RU" sz="3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психолого‐педагогической</a:t>
            </a: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работы по образовательным </a:t>
            </a: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областям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928802"/>
            <a:ext cx="8229600" cy="4525963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2400" dirty="0"/>
              <a:t>Содержание </a:t>
            </a:r>
            <a:r>
              <a:rPr lang="ru-RU" sz="2400" dirty="0" err="1" smtClean="0"/>
              <a:t>психолого‐педагогической</a:t>
            </a:r>
            <a:r>
              <a:rPr lang="ru-RU" sz="2400" dirty="0" smtClean="0"/>
              <a:t> </a:t>
            </a:r>
            <a:r>
              <a:rPr lang="ru-RU" sz="2400" dirty="0"/>
              <a:t>работы ориентировано на разностороннее развитие детей с учетом их возрастных и индивидуальных особенностей по основным направлениям: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dirty="0"/>
              <a:t>Физическое развитие,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dirty="0" err="1"/>
              <a:t>Социально‐личностное</a:t>
            </a:r>
            <a:r>
              <a:rPr lang="ru-RU" sz="2400" dirty="0"/>
              <a:t> развитие,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dirty="0" err="1"/>
              <a:t>Познавательно‐речевое</a:t>
            </a:r>
            <a:r>
              <a:rPr lang="ru-RU" sz="2400" dirty="0"/>
              <a:t> развитие,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dirty="0" err="1"/>
              <a:t>Художественно‐эстетическое</a:t>
            </a:r>
            <a:r>
              <a:rPr lang="ru-RU" sz="2400" dirty="0"/>
              <a:t> развитие.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pull dir="r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142984"/>
            <a:ext cx="8229600" cy="114300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Система мониторинга достижения детьми планируемых результатов освоения </a:t>
            </a:r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Программы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214554"/>
            <a:ext cx="8229600" cy="375762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200" dirty="0"/>
              <a:t>В этом разделе изложены принципы мониторинга достижения детьми планируемых промежуточных и итоговых результатов освоения Программы. Диагностика по нашей программе разработаны Н</a:t>
            </a:r>
            <a:r>
              <a:rPr lang="ru-RU" sz="2200" dirty="0" smtClean="0"/>
              <a:t>. Е. </a:t>
            </a:r>
            <a:r>
              <a:rPr lang="ru-RU" sz="2200" dirty="0" err="1" smtClean="0"/>
              <a:t>Вераксой</a:t>
            </a:r>
            <a:r>
              <a:rPr lang="ru-RU" sz="2200" dirty="0" smtClean="0"/>
              <a:t> </a:t>
            </a:r>
            <a:r>
              <a:rPr lang="ru-RU" sz="2200" dirty="0"/>
              <a:t>и авторами программы.</a:t>
            </a:r>
          </a:p>
          <a:p>
            <a:pPr algn="just">
              <a:buNone/>
            </a:pPr>
            <a:r>
              <a:rPr lang="ru-RU" sz="2200" dirty="0"/>
              <a:t>В ряде стран ставиться вопрос о вреде диагностики, некоторые отказываются от ее проведения. Во всемирном докладе ЮНЕСКО заявлена преемственность и подготовка к школе без давления предметной подготовки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pull dir="r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1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Содержание </a:t>
            </a:r>
            <a:r>
              <a:rPr lang="ru-RU" sz="31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психолого‐педагогической</a:t>
            </a:r>
            <a:r>
              <a:rPr lang="ru-RU" sz="31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работы по образовательным </a:t>
            </a:r>
            <a:r>
              <a:rPr lang="ru-RU" sz="31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областям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5721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dirty="0"/>
              <a:t>Задачи </a:t>
            </a:r>
            <a:r>
              <a:rPr lang="ru-RU" sz="1800" dirty="0" err="1"/>
              <a:t>психолого‐педагогической</a:t>
            </a:r>
            <a:r>
              <a:rPr lang="ru-RU" sz="1800" dirty="0"/>
              <a:t> работы по формированию физических, интеллектуальных и личностных качеств детей решаются интегрировано в ходе освоения всех образовательных областей:</a:t>
            </a:r>
          </a:p>
          <a:p>
            <a:pPr>
              <a:buNone/>
            </a:pPr>
            <a:r>
              <a:rPr lang="ru-RU" sz="1800" dirty="0"/>
              <a:t>Направление «Физическое развитие»</a:t>
            </a:r>
          </a:p>
          <a:p>
            <a:pPr lvl="1">
              <a:buFont typeface="Wingdings" pitchFamily="2" charset="2"/>
              <a:buChar char="ü"/>
            </a:pPr>
            <a:r>
              <a:rPr lang="ru-RU" sz="1800" dirty="0"/>
              <a:t>«Физическая культура»,</a:t>
            </a:r>
          </a:p>
          <a:p>
            <a:pPr lvl="1">
              <a:buFont typeface="Wingdings" pitchFamily="2" charset="2"/>
              <a:buChar char="ü"/>
            </a:pPr>
            <a:r>
              <a:rPr lang="ru-RU" sz="1800" dirty="0"/>
              <a:t>«Здоровье»</a:t>
            </a:r>
          </a:p>
          <a:p>
            <a:pPr>
              <a:buNone/>
            </a:pPr>
            <a:r>
              <a:rPr lang="ru-RU" sz="1800" dirty="0"/>
              <a:t>Направление «</a:t>
            </a:r>
            <a:r>
              <a:rPr lang="ru-RU" sz="1800" dirty="0" err="1"/>
              <a:t>Социально‐личностное</a:t>
            </a:r>
            <a:r>
              <a:rPr lang="ru-RU" sz="1800" dirty="0"/>
              <a:t>» развитие.</a:t>
            </a:r>
          </a:p>
          <a:p>
            <a:pPr lvl="1">
              <a:buFont typeface="Wingdings" pitchFamily="2" charset="2"/>
              <a:buChar char="ü"/>
            </a:pPr>
            <a:r>
              <a:rPr lang="ru-RU" sz="1800" dirty="0"/>
              <a:t>«Безопасность»</a:t>
            </a:r>
          </a:p>
          <a:p>
            <a:pPr lvl="1">
              <a:buFont typeface="Wingdings" pitchFamily="2" charset="2"/>
              <a:buChar char="ü"/>
            </a:pPr>
            <a:r>
              <a:rPr lang="ru-RU" sz="1800" dirty="0"/>
              <a:t>«Социализация»</a:t>
            </a:r>
          </a:p>
          <a:p>
            <a:pPr lvl="1">
              <a:buFont typeface="Wingdings" pitchFamily="2" charset="2"/>
              <a:buChar char="ü"/>
            </a:pPr>
            <a:r>
              <a:rPr lang="ru-RU" sz="1800" dirty="0"/>
              <a:t>«Труд».</a:t>
            </a:r>
          </a:p>
          <a:p>
            <a:pPr>
              <a:buNone/>
            </a:pPr>
            <a:r>
              <a:rPr lang="ru-RU" sz="1800" dirty="0"/>
              <a:t>Направление «</a:t>
            </a:r>
            <a:r>
              <a:rPr lang="ru-RU" sz="1800" dirty="0" err="1"/>
              <a:t>Познавательно‐речевое</a:t>
            </a:r>
            <a:r>
              <a:rPr lang="ru-RU" sz="1800" dirty="0"/>
              <a:t>» развитие.</a:t>
            </a:r>
          </a:p>
          <a:p>
            <a:pPr lvl="1">
              <a:buFont typeface="Wingdings" pitchFamily="2" charset="2"/>
              <a:buChar char="ü"/>
            </a:pPr>
            <a:r>
              <a:rPr lang="ru-RU" sz="1800" dirty="0"/>
              <a:t>«Познание»</a:t>
            </a:r>
          </a:p>
          <a:p>
            <a:pPr lvl="1">
              <a:buFont typeface="Wingdings" pitchFamily="2" charset="2"/>
              <a:buChar char="ü"/>
            </a:pPr>
            <a:r>
              <a:rPr lang="ru-RU" sz="1800" dirty="0"/>
              <a:t>«Коммуникация»</a:t>
            </a:r>
          </a:p>
          <a:p>
            <a:pPr lvl="1">
              <a:buFont typeface="Wingdings" pitchFamily="2" charset="2"/>
              <a:buChar char="ü"/>
            </a:pPr>
            <a:r>
              <a:rPr lang="ru-RU" sz="1800" dirty="0"/>
              <a:t>«Чтение художественной литературы»</a:t>
            </a:r>
          </a:p>
          <a:p>
            <a:pPr>
              <a:buNone/>
            </a:pPr>
            <a:r>
              <a:rPr lang="ru-RU" sz="1800" dirty="0"/>
              <a:t>Направление «</a:t>
            </a:r>
            <a:r>
              <a:rPr lang="ru-RU" sz="1800" dirty="0" err="1"/>
              <a:t>Художественно‐эстетическое</a:t>
            </a:r>
            <a:r>
              <a:rPr lang="ru-RU" sz="1800" dirty="0"/>
              <a:t>» развитие.</a:t>
            </a:r>
          </a:p>
          <a:p>
            <a:pPr lvl="1">
              <a:buFont typeface="Wingdings" pitchFamily="2" charset="2"/>
              <a:buChar char="ü"/>
            </a:pPr>
            <a:r>
              <a:rPr lang="ru-RU" sz="1800" dirty="0"/>
              <a:t>«Художественное творчество»</a:t>
            </a:r>
          </a:p>
          <a:p>
            <a:pPr lvl="1">
              <a:buFont typeface="Wingdings" pitchFamily="2" charset="2"/>
              <a:buChar char="ü"/>
            </a:pPr>
            <a:r>
              <a:rPr lang="ru-RU" sz="1800" dirty="0"/>
              <a:t>«Музыка».</a:t>
            </a:r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  <p:transition>
    <p:pull dir="r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142984"/>
            <a:ext cx="8229600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Работа с 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родителями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2357430"/>
            <a:ext cx="8229600" cy="285752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dirty="0"/>
              <a:t>Авторы Программы, признавая ценность семьи как уникального института воспитания и необходимость развития ответственных и плодотворных отношений с семьями воспитанников, выделяют в Программе работу с родителями в отдельный раздел, в котором эта работа рассматривается по образовательным отраслям.</a:t>
            </a:r>
          </a:p>
        </p:txBody>
      </p:sp>
    </p:spTree>
  </p:cSld>
  <p:clrMapOvr>
    <a:masterClrMapping/>
  </p:clrMapOvr>
  <p:transition>
    <p:pull dir="r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Основные формы взаимодействия с семьей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2578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800" dirty="0" smtClean="0"/>
              <a:t>Знакомство </a:t>
            </a:r>
            <a:r>
              <a:rPr lang="ru-RU" sz="1800" dirty="0"/>
              <a:t>с семьей: встречи-знакомства, посещение </a:t>
            </a:r>
            <a:r>
              <a:rPr lang="ru-RU" sz="1800" dirty="0" smtClean="0"/>
              <a:t>семей, анкетирование семей.</a:t>
            </a:r>
          </a:p>
          <a:p>
            <a:pPr algn="just">
              <a:buNone/>
            </a:pPr>
            <a:r>
              <a:rPr lang="ru-RU" sz="1800" dirty="0" smtClean="0"/>
              <a:t>Информирование </a:t>
            </a:r>
            <a:r>
              <a:rPr lang="ru-RU" sz="1800" dirty="0"/>
              <a:t>родителей о ходе образовательного процесса: дни открытых дверей, индивидуальные и групповые консультации, родительские собрания, оформление информационных стендов, организация выставок детского творчества, приглашение родителей на детские концерты и праздники, создание памяток, </a:t>
            </a:r>
            <a:r>
              <a:rPr lang="ru-RU" sz="1800" dirty="0" err="1"/>
              <a:t>интернет-журналов</a:t>
            </a:r>
            <a:r>
              <a:rPr lang="ru-RU" sz="1800" dirty="0"/>
              <a:t>, переписка по электронной почте</a:t>
            </a:r>
            <a:r>
              <a:rPr lang="ru-RU" sz="1800" dirty="0" smtClean="0"/>
              <a:t>.</a:t>
            </a:r>
          </a:p>
          <a:p>
            <a:pPr algn="just">
              <a:buNone/>
            </a:pPr>
            <a:r>
              <a:rPr lang="ru-RU" sz="1800" dirty="0" smtClean="0"/>
              <a:t> </a:t>
            </a:r>
            <a:r>
              <a:rPr lang="ru-RU" sz="1800" dirty="0"/>
              <a:t>Образование родителей: организация «материнской/отцовской школы», «</a:t>
            </a:r>
            <a:r>
              <a:rPr lang="ru-RU" sz="1800" dirty="0" err="1"/>
              <a:t>школы</a:t>
            </a:r>
            <a:r>
              <a:rPr lang="ru-RU" sz="1800" dirty="0"/>
              <a:t> для родителей» (лекции, семинары, семинары-практикумы), проведение мастер-классов, тренингов, создание библиотеки (</a:t>
            </a:r>
            <a:r>
              <a:rPr lang="ru-RU" sz="1800" dirty="0" err="1"/>
              <a:t>медиатеки</a:t>
            </a:r>
            <a:r>
              <a:rPr lang="ru-RU" sz="1800" dirty="0" smtClean="0"/>
              <a:t>).</a:t>
            </a:r>
          </a:p>
          <a:p>
            <a:pPr algn="just">
              <a:buNone/>
            </a:pPr>
            <a:r>
              <a:rPr lang="ru-RU" sz="1800" dirty="0" smtClean="0"/>
              <a:t>Совместная </a:t>
            </a:r>
            <a:r>
              <a:rPr lang="ru-RU" sz="1800" dirty="0"/>
              <a:t>деятельность: привлечение родителей к организации вечеров музыки и поэзии, гостиных, конкурсов, концертов семейного воскресного абонемента, маршрутов выходного дня (в театр, музей, библиотеку и пр.), семейных объединений (клуб, студия, секция), семейных праздников, прогулок, экскурсий, семейного театра, к участию в детской исследовательской и проектной деятельности.</a:t>
            </a:r>
          </a:p>
        </p:txBody>
      </p:sp>
    </p:spTree>
  </p:cSld>
  <p:clrMapOvr>
    <a:masterClrMapping/>
  </p:clrMapOvr>
  <p:transition>
    <p:pull dir="r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14356"/>
            <a:ext cx="9144000" cy="11430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Содержание направлений работы с семьей по образовательным областям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071678"/>
            <a:ext cx="8229600" cy="478632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i="1" u="sng" dirty="0"/>
              <a:t>Образовательная область «</a:t>
            </a:r>
            <a:r>
              <a:rPr lang="ru-RU" b="1" i="1" u="sng" dirty="0" smtClean="0"/>
              <a:t>Здоровье»</a:t>
            </a:r>
            <a:endParaRPr lang="ru-RU" dirty="0" smtClean="0"/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Объяснять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родителям, как образ жизни семьи воздействует на здоровье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ребенка.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Информировать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родителей о факторах, влияющих на физическое здоровье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ребенка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Рассказывать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 действии негативных факторов (переохлаждение, перегревание,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перекармливание),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наносящих непоправимый вред здоровью малыша.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Помогать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родителям сохранять и укреплять физическое и психическое здоровье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ребенка.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Ориентировать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родителей на совместное с ребенком чтение литературы, посвященной сохранению и укреплению здоровья, просмотр соответствующих художественных и мультипликационных фильмов.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Знакомить родителей с оздоровительными мероприятиями, проводимыми в детском саду.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Разъяснять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важность посещения детьми секций, студий, ориентированных на оздоровление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дошкольников.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r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3800" b="1" i="1" u="sng" dirty="0"/>
              <a:t>Образовательная область «физическая </a:t>
            </a:r>
            <a:r>
              <a:rPr lang="ru-RU" sz="3800" b="1" i="1" u="sng" dirty="0" smtClean="0"/>
              <a:t>культура»</a:t>
            </a:r>
          </a:p>
          <a:p>
            <a:pPr>
              <a:buNone/>
            </a:pPr>
            <a:endParaRPr lang="ru-RU" sz="3800" b="1" i="1" u="sng" dirty="0" smtClean="0"/>
          </a:p>
          <a:p>
            <a:pPr>
              <a:buNone/>
            </a:pPr>
            <a:r>
              <a:rPr lang="ru-RU" sz="3400" dirty="0" smtClean="0"/>
              <a:t>Разъяснять </a:t>
            </a:r>
            <a:r>
              <a:rPr lang="ru-RU" sz="3400" dirty="0"/>
              <a:t>родителям (через оформление соответствующего раздела в «уголке для родителей», на родительских собраниях, в личных беседах, рекомендуя соответствующую литературу) необходимость создания в семье предпосылок для полноценного физического развития </a:t>
            </a:r>
            <a:r>
              <a:rPr lang="ru-RU" sz="3400" dirty="0" smtClean="0"/>
              <a:t>ребенка.</a:t>
            </a:r>
          </a:p>
          <a:p>
            <a:pPr algn="just">
              <a:buNone/>
            </a:pPr>
            <a:r>
              <a:rPr lang="ru-RU" sz="3400" dirty="0" smtClean="0"/>
              <a:t>Ориентировать </a:t>
            </a:r>
            <a:r>
              <a:rPr lang="ru-RU" sz="3400" dirty="0"/>
              <a:t>родителей на формирование у ребенка положительного отношения к физкультуре и спорту; привычки выполнять ежедневно утреннюю гимнастику </a:t>
            </a:r>
            <a:r>
              <a:rPr lang="ru-RU" sz="3400" dirty="0" smtClean="0"/>
              <a:t>совместными </a:t>
            </a:r>
            <a:r>
              <a:rPr lang="ru-RU" sz="3400" dirty="0"/>
              <a:t>подвижными играми, длительными прогулками в парк или лес; создание дома спортивного уголка; покупка ребенку спортивного </a:t>
            </a:r>
            <a:r>
              <a:rPr lang="ru-RU" sz="3400" dirty="0" smtClean="0"/>
              <a:t>инвентаря; </a:t>
            </a:r>
            <a:r>
              <a:rPr lang="ru-RU" sz="3400" dirty="0"/>
              <a:t>совместное чтение литературы, посвященной спорту; просмотр соответствующих художественных и мультипликационных </a:t>
            </a:r>
            <a:r>
              <a:rPr lang="ru-RU" sz="3400" dirty="0" smtClean="0"/>
              <a:t>фильмов.</a:t>
            </a:r>
          </a:p>
          <a:p>
            <a:pPr algn="just">
              <a:buNone/>
            </a:pPr>
            <a:r>
              <a:rPr lang="ru-RU" sz="3400" dirty="0" smtClean="0"/>
              <a:t>Информировать </a:t>
            </a:r>
            <a:r>
              <a:rPr lang="ru-RU" sz="3400" dirty="0"/>
              <a:t>родителей об актуальных задачах физического воспитания детей на разных возрастных этапах их развития, а также о возможностях детского сада в решении данных </a:t>
            </a:r>
            <a:r>
              <a:rPr lang="ru-RU" sz="3400" dirty="0" smtClean="0"/>
              <a:t>задач.</a:t>
            </a:r>
          </a:p>
          <a:p>
            <a:pPr algn="just">
              <a:buNone/>
            </a:pPr>
            <a:r>
              <a:rPr lang="ru-RU" sz="3400" dirty="0" smtClean="0"/>
              <a:t>Знакомить </a:t>
            </a:r>
            <a:r>
              <a:rPr lang="ru-RU" sz="3400" dirty="0"/>
              <a:t>с лучшим опытом физического воспитания дошкольников в семье и детском саду, демонстрирующим средства, формы и методы развития важных физических качеств, воспитания потребности в двигательной </a:t>
            </a:r>
            <a:r>
              <a:rPr lang="ru-RU" sz="3400" dirty="0" smtClean="0"/>
              <a:t>деятельности.</a:t>
            </a:r>
          </a:p>
          <a:p>
            <a:pPr algn="just">
              <a:buNone/>
            </a:pPr>
            <a:r>
              <a:rPr lang="ru-RU" sz="3400" dirty="0" smtClean="0"/>
              <a:t>Создавать </a:t>
            </a:r>
            <a:r>
              <a:rPr lang="ru-RU" sz="3400" dirty="0"/>
              <a:t>в детском саду условия для совместных с родителями занятий физической культурой и спортом, открывая разнообразные </a:t>
            </a:r>
            <a:r>
              <a:rPr lang="ru-RU" sz="3400" dirty="0" smtClean="0"/>
              <a:t>секции. </a:t>
            </a:r>
          </a:p>
          <a:p>
            <a:pPr algn="just">
              <a:buNone/>
            </a:pPr>
            <a:r>
              <a:rPr lang="ru-RU" sz="3400" dirty="0" smtClean="0"/>
              <a:t>Привлекать </a:t>
            </a:r>
            <a:r>
              <a:rPr lang="ru-RU" sz="3400" dirty="0"/>
              <a:t>родителей к участию в совместных с детьми физкультурных праздниках и других мероприятиях, организуемых в детском </a:t>
            </a:r>
            <a:r>
              <a:rPr lang="ru-RU" sz="3400" dirty="0" smtClean="0"/>
              <a:t>саду.</a:t>
            </a:r>
            <a:endParaRPr lang="ru-RU" sz="3400" dirty="0"/>
          </a:p>
        </p:txBody>
      </p:sp>
    </p:spTree>
  </p:cSld>
  <p:clrMapOvr>
    <a:masterClrMapping/>
  </p:clrMapOvr>
  <p:transition>
    <p:pull dir="r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4500" b="1" i="1" u="sng" dirty="0"/>
              <a:t>Образовательная область «Безопасность</a:t>
            </a:r>
            <a:r>
              <a:rPr lang="ru-RU" sz="4500" b="1" i="1" u="sng" dirty="0" smtClean="0"/>
              <a:t>»</a:t>
            </a:r>
          </a:p>
          <a:p>
            <a:pPr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Показывать </a:t>
            </a:r>
            <a:r>
              <a:rPr lang="ru-RU" dirty="0"/>
              <a:t>родителям значение развития экологического сознания как условия всеобщей выживаемости природы, семьи, отельного человека, всего </a:t>
            </a:r>
            <a:r>
              <a:rPr lang="ru-RU" dirty="0" smtClean="0"/>
              <a:t>человечества.</a:t>
            </a:r>
          </a:p>
          <a:p>
            <a:pPr algn="just">
              <a:buNone/>
            </a:pPr>
            <a:r>
              <a:rPr lang="ru-RU" dirty="0" smtClean="0"/>
              <a:t>Знакомить </a:t>
            </a:r>
            <a:r>
              <a:rPr lang="ru-RU" dirty="0"/>
              <a:t>родителей с опасными для здоровья ребенка ситуациями, возникающими дома, на даче, на дороге, в лесу, у водоема, и способами поведения в них. Направлять внимание родителей на развитие у детей способности видеть, осознавать и избегать </a:t>
            </a:r>
            <a:r>
              <a:rPr lang="ru-RU" dirty="0" smtClean="0"/>
              <a:t>опасности,</a:t>
            </a:r>
          </a:p>
          <a:p>
            <a:pPr algn="just">
              <a:buNone/>
            </a:pPr>
            <a:r>
              <a:rPr lang="ru-RU" dirty="0" smtClean="0"/>
              <a:t>Информировать </a:t>
            </a:r>
            <a:r>
              <a:rPr lang="ru-RU" dirty="0"/>
              <a:t>родителей о необходимости создания благоприятных и безопасных условий пребывания детей на улице (соблюдать технику безопасности во время игр и развлечений на каруселях, на качелях, на горке, в песочнице, во время катания на велосипеде, во время отдыха у водоема и т.д.). 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Рассказывать </a:t>
            </a:r>
            <a:r>
              <a:rPr lang="ru-RU" dirty="0"/>
              <a:t>о необходимости создания безопасных условий пребывания детей дома (не держать в доступных для них местах лекарства, предметы бытовой химии, электрические приборы; содержать в порядке электрические розетки; не оставлять детей без присмотра в комнате, где открыты окна и балконы и т.д.). 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Информировать </a:t>
            </a:r>
            <a:r>
              <a:rPr lang="ru-RU" dirty="0"/>
              <a:t>родителей о том, что должны делать дети в случае непредвиденной ситуации (звать на помощь взрослых; называть свои фамилию и имя; при необходимости —фамилию, имя и отчество родителей, адрес и телефон; при необходимости звонить по телефонам экстренной помощи —«01», «02» и «03» и т. д</a:t>
            </a:r>
            <a:r>
              <a:rPr lang="ru-RU" dirty="0" smtClean="0"/>
              <a:t>.).</a:t>
            </a:r>
          </a:p>
          <a:p>
            <a:pPr algn="just">
              <a:buNone/>
            </a:pPr>
            <a:r>
              <a:rPr lang="ru-RU" dirty="0" smtClean="0"/>
              <a:t>Привлекать </a:t>
            </a:r>
            <a:r>
              <a:rPr lang="ru-RU" dirty="0"/>
              <a:t>родителей к активному отдыху с детьми, расширяющему границы жизни дошкольников и формирующему навыки безопасного поведения во время отдыха. Помогать родителям планировать выходные дни с детьми, обдумывая проблемные ситуации, стимулирующие формирование моделей позитивного поведения в разных жизненных ситуациях</a:t>
            </a:r>
            <a:r>
              <a:rPr lang="ru-RU" dirty="0" smtClean="0"/>
              <a:t>.</a:t>
            </a:r>
          </a:p>
          <a:p>
            <a:pPr algn="just">
              <a:buNone/>
            </a:pPr>
            <a:r>
              <a:rPr lang="ru-RU" dirty="0" smtClean="0"/>
              <a:t>Подчеркивать </a:t>
            </a:r>
            <a:r>
              <a:rPr lang="ru-RU" dirty="0"/>
              <a:t>роль взрослого в формировании поведения ребенка. Побуждать родителей на личном примере демонстрировать детям соблюдение правил безопасного поведения на </a:t>
            </a:r>
            <a:r>
              <a:rPr lang="ru-RU" dirty="0" smtClean="0"/>
              <a:t>дорогах.</a:t>
            </a:r>
          </a:p>
          <a:p>
            <a:pPr algn="just">
              <a:buNone/>
            </a:pPr>
            <a:r>
              <a:rPr lang="ru-RU" dirty="0" smtClean="0"/>
              <a:t>Ориентировать </a:t>
            </a:r>
            <a:r>
              <a:rPr lang="ru-RU" dirty="0"/>
              <a:t>родителей на совместное с ребенком чтение литературы, посвященной сохранению и укреплению здоровья, просмотр соответствующих художественных и мультипликационных </a:t>
            </a:r>
            <a:r>
              <a:rPr lang="ru-RU" dirty="0" smtClean="0"/>
              <a:t>фильмов.</a:t>
            </a:r>
          </a:p>
          <a:p>
            <a:pPr algn="just">
              <a:buNone/>
            </a:pPr>
            <a:r>
              <a:rPr lang="ru-RU" dirty="0" smtClean="0"/>
              <a:t>Знакомить </a:t>
            </a:r>
            <a:r>
              <a:rPr lang="ru-RU" dirty="0"/>
              <a:t>родителей с формами работы дошкольного учреждения по проблеме безопасности детей дошкольного возраста.</a:t>
            </a:r>
          </a:p>
        </p:txBody>
      </p:sp>
    </p:spTree>
  </p:cSld>
  <p:clrMapOvr>
    <a:masterClrMapping/>
  </p:clrMapOvr>
  <p:transition>
    <p:pull dir="r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Программа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одзаголовок 2"/>
          <p:cNvSpPr>
            <a:spLocks noGrp="1"/>
          </p:cNvSpPr>
          <p:nvPr>
            <p:ph idx="1"/>
          </p:nvPr>
        </p:nvSpPr>
        <p:spPr>
          <a:xfrm>
            <a:off x="0" y="1785926"/>
            <a:ext cx="9144000" cy="3686188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является инновационным общеобразовательным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программным документом для дошкольных учреждений, подготовленная с учетом новейших достижений науки и практики отечественного и зарубежного дошкольного образования.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разработана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соответствии с Федеральными государственными требованиями (ФГТ, Приказ № 655 от 23 ноября 2009 г.).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642918"/>
            <a:ext cx="8229600" cy="5072098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3800" b="1" i="1" u="sng" dirty="0"/>
              <a:t>Образовательная область «Социализация</a:t>
            </a:r>
            <a:r>
              <a:rPr lang="ru-RU" sz="3800" b="1" i="1" u="sng" dirty="0" smtClean="0"/>
              <a:t>»</a:t>
            </a:r>
          </a:p>
          <a:p>
            <a:pPr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Знакомить </a:t>
            </a:r>
            <a:r>
              <a:rPr lang="ru-RU" dirty="0"/>
              <a:t>родителей с достижениями и трудностями общественного воспитания в детском </a:t>
            </a:r>
            <a:r>
              <a:rPr lang="ru-RU" dirty="0" smtClean="0"/>
              <a:t>саду.</a:t>
            </a:r>
          </a:p>
          <a:p>
            <a:pPr algn="just">
              <a:buNone/>
            </a:pPr>
            <a:r>
              <a:rPr lang="ru-RU" dirty="0" smtClean="0"/>
              <a:t>Показывать </a:t>
            </a:r>
            <a:r>
              <a:rPr lang="ru-RU" dirty="0"/>
              <a:t>родителям значение матери, отца, а также дедушек и бабушек, воспитателей, детей (сверстников, младших и старших детей) в развитии взаимодействия ребенка с социумом, понимания социальных норм поведения. 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Подчеркивать </a:t>
            </a:r>
            <a:r>
              <a:rPr lang="ru-RU" dirty="0"/>
              <a:t>ценность каждого ребенка для общества вне зависимости от его индивидуальных особенностей и этнической </a:t>
            </a:r>
            <a:r>
              <a:rPr lang="ru-RU" dirty="0" smtClean="0"/>
              <a:t>принадлежности.</a:t>
            </a:r>
          </a:p>
          <a:p>
            <a:pPr algn="just">
              <a:buNone/>
            </a:pPr>
            <a:r>
              <a:rPr lang="ru-RU" dirty="0" smtClean="0"/>
              <a:t>Заинтересовывать </a:t>
            </a:r>
            <a:r>
              <a:rPr lang="ru-RU" dirty="0"/>
              <a:t>родителей в развитии игровой деятельности детей, обеспечивающей успешную социализацию, усвоение тендерного </a:t>
            </a:r>
            <a:r>
              <a:rPr lang="ru-RU" dirty="0" smtClean="0"/>
              <a:t>поведения.</a:t>
            </a:r>
          </a:p>
          <a:p>
            <a:pPr algn="just">
              <a:buNone/>
            </a:pPr>
            <a:r>
              <a:rPr lang="ru-RU" dirty="0" smtClean="0"/>
              <a:t>Помогать </a:t>
            </a:r>
            <a:r>
              <a:rPr lang="ru-RU" dirty="0"/>
              <a:t>родителям осознавать негативные последствия деструктивного общения в семье, исключающего родных для ребенка людей из контекста развития. Создавать у родителей мотивацию к сохранению семейных традиций и зарождению </a:t>
            </a:r>
            <a:r>
              <a:rPr lang="ru-RU" dirty="0" smtClean="0"/>
              <a:t>новых.</a:t>
            </a:r>
          </a:p>
          <a:p>
            <a:pPr algn="just">
              <a:buNone/>
            </a:pPr>
            <a:r>
              <a:rPr lang="ru-RU" dirty="0" smtClean="0"/>
              <a:t>Поддерживать </a:t>
            </a:r>
            <a:r>
              <a:rPr lang="ru-RU" dirty="0"/>
              <a:t>семью в выстраивании взаимодействия ребенка с незнакомыми взрослыми и детьми в детском саду (например, на этапе освоения новой предметно-развивающей среды детского сада, группы —при поступлении в детский сад, переходе в новую группу, смене воспитателей и других ситуациях), вне его (например, в ходе проектной деятельности</a:t>
            </a:r>
            <a:r>
              <a:rPr lang="ru-RU" dirty="0" smtClean="0"/>
              <a:t>).</a:t>
            </a:r>
          </a:p>
          <a:p>
            <a:pPr algn="just">
              <a:buNone/>
            </a:pPr>
            <a:r>
              <a:rPr lang="ru-RU" dirty="0" smtClean="0"/>
              <a:t>Привлекать </a:t>
            </a:r>
            <a:r>
              <a:rPr lang="ru-RU" dirty="0"/>
              <a:t>родителей к составлению соглашения о сотрудничестве, программы и плана взаимодействия семьи и детского сада в воспитании детей. Сопровождать и поддерживать семью в реализации воспитательных воздействий.</a:t>
            </a:r>
          </a:p>
        </p:txBody>
      </p:sp>
    </p:spTree>
  </p:cSld>
  <p:clrMapOvr>
    <a:masterClrMapping/>
  </p:clrMapOvr>
  <p:transition>
    <p:pull dir="r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85794"/>
            <a:ext cx="8229600" cy="4525963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6400" b="1" i="1" u="sng" dirty="0"/>
              <a:t>Образовательная область «</a:t>
            </a:r>
            <a:r>
              <a:rPr lang="ru-RU" sz="6400" b="1" i="1" u="sng" dirty="0" smtClean="0"/>
              <a:t>Труд»</a:t>
            </a:r>
            <a:r>
              <a:rPr lang="ru-RU" sz="3800" b="1" i="1" u="sng" dirty="0" smtClean="0"/>
              <a:t/>
            </a:r>
            <a:br>
              <a:rPr lang="ru-RU" sz="3800" b="1" i="1" u="sng" dirty="0" smtClean="0"/>
            </a:br>
            <a:endParaRPr lang="ru-RU" sz="3800" dirty="0" smtClean="0"/>
          </a:p>
          <a:p>
            <a:pPr algn="just">
              <a:buNone/>
            </a:pPr>
            <a:r>
              <a:rPr lang="ru-RU" sz="6400" dirty="0" smtClean="0"/>
              <a:t>Изучать </a:t>
            </a:r>
            <a:r>
              <a:rPr lang="ru-RU" sz="6400" dirty="0"/>
              <a:t>традиции трудового воспитания, сложившиеся и развивающиеся в семьях </a:t>
            </a:r>
            <a:r>
              <a:rPr lang="ru-RU" sz="6400" dirty="0" smtClean="0"/>
              <a:t>воспитанников.</a:t>
            </a:r>
          </a:p>
          <a:p>
            <a:pPr algn="just">
              <a:buNone/>
            </a:pPr>
            <a:r>
              <a:rPr lang="ru-RU" sz="6400" dirty="0" smtClean="0"/>
              <a:t>Знакомить </a:t>
            </a:r>
            <a:r>
              <a:rPr lang="ru-RU" sz="6400" dirty="0"/>
              <a:t>родителей с возможностями трудового воспитания в семье и детском саду; показывать необходимость навыков самообслуживания, помощи взрослым, наличия у ребенка домашних обязанностей. Знакомить с лучшим опытом семейного трудового воспитания посредством выставок, мастер-классов и других форм </a:t>
            </a:r>
            <a:r>
              <a:rPr lang="ru-RU" sz="6400" dirty="0" smtClean="0"/>
              <a:t>взаимодействия.</a:t>
            </a:r>
          </a:p>
          <a:p>
            <a:pPr algn="just">
              <a:buNone/>
            </a:pPr>
            <a:r>
              <a:rPr lang="ru-RU" sz="6400" dirty="0" smtClean="0"/>
              <a:t>Побуждать </a:t>
            </a:r>
            <a:r>
              <a:rPr lang="ru-RU" sz="6400" dirty="0"/>
              <a:t>близких взрослых знакомить детей с домашним и профессиональным трудом, показывать его результаты, обращать внимание на отношение членов семьи к труду. Развивать у родителей интерес к совместным с детьми проектам по изучению трудовых традиций, сложившихся в семье, а также родном городе (селе</a:t>
            </a:r>
            <a:r>
              <a:rPr lang="ru-RU" sz="6400" dirty="0" smtClean="0"/>
              <a:t>).</a:t>
            </a:r>
          </a:p>
          <a:p>
            <a:pPr algn="just">
              <a:buNone/>
            </a:pPr>
            <a:r>
              <a:rPr lang="ru-RU" sz="6400" dirty="0" smtClean="0"/>
              <a:t>Привлекать </a:t>
            </a:r>
            <a:r>
              <a:rPr lang="ru-RU" sz="6400" dirty="0"/>
              <a:t>внимание родителей к различным формам совместной с детьми трудовой деятельности в детском саду и дома, способствующей формированию взаимодействия взрослых с детьми, возникновению чувства единения, радости, гордости за результаты общего </a:t>
            </a:r>
            <a:r>
              <a:rPr lang="ru-RU" sz="6400" dirty="0" smtClean="0"/>
              <a:t>труда.</a:t>
            </a:r>
          </a:p>
          <a:p>
            <a:pPr algn="just">
              <a:buNone/>
            </a:pPr>
            <a:r>
              <a:rPr lang="ru-RU" sz="6400" dirty="0" smtClean="0"/>
              <a:t>Ориентировать </a:t>
            </a:r>
            <a:r>
              <a:rPr lang="ru-RU" sz="6400" dirty="0"/>
              <a:t>родителей на совместное с ребенком чтение литературы, посвященной различным профессиям, труду, просмотр соответствующих художественных и мультипликационных </a:t>
            </a:r>
            <a:r>
              <a:rPr lang="ru-RU" sz="6400" dirty="0" smtClean="0"/>
              <a:t>фильмов.</a:t>
            </a:r>
          </a:p>
          <a:p>
            <a:pPr algn="just">
              <a:buNone/>
            </a:pPr>
            <a:r>
              <a:rPr lang="ru-RU" sz="6400" dirty="0" smtClean="0"/>
              <a:t>Проводить </a:t>
            </a:r>
            <a:r>
              <a:rPr lang="ru-RU" sz="6400" dirty="0"/>
              <a:t>совместные с родителями конкурсы, акции по благоустройству и озеленению территории детского сада, ориентируясь на потребности и возможности детей и научно-обоснованные принципы и нормативы.</a:t>
            </a:r>
          </a:p>
        </p:txBody>
      </p:sp>
    </p:spTree>
  </p:cSld>
  <p:clrMapOvr>
    <a:masterClrMapping/>
  </p:clrMapOvr>
  <p:transition>
    <p:pull dir="r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14422"/>
            <a:ext cx="8229600" cy="4525963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3800" b="1" i="1" u="sng" dirty="0"/>
              <a:t>Образовательная область «</a:t>
            </a:r>
            <a:r>
              <a:rPr lang="ru-RU" sz="3800" b="1" i="1" u="sng" dirty="0" smtClean="0"/>
              <a:t>Познание»</a:t>
            </a:r>
            <a:br>
              <a:rPr lang="ru-RU" sz="3800" b="1" i="1" u="sng" dirty="0" smtClean="0"/>
            </a:br>
            <a:endParaRPr lang="ru-RU" sz="3800" dirty="0" smtClean="0"/>
          </a:p>
          <a:p>
            <a:pPr algn="just">
              <a:buNone/>
            </a:pPr>
            <a:r>
              <a:rPr lang="ru-RU" dirty="0" smtClean="0"/>
              <a:t>Обращать </a:t>
            </a:r>
            <a:r>
              <a:rPr lang="ru-RU" dirty="0"/>
              <a:t>внимание родителей на возможности </a:t>
            </a:r>
            <a:r>
              <a:rPr lang="ru-RU" dirty="0" smtClean="0"/>
              <a:t>интеллектуального  </a:t>
            </a:r>
            <a:r>
              <a:rPr lang="ru-RU" dirty="0"/>
              <a:t>развития ребенка в семье и детском </a:t>
            </a:r>
            <a:r>
              <a:rPr lang="ru-RU" dirty="0" smtClean="0"/>
              <a:t>саду.</a:t>
            </a:r>
          </a:p>
          <a:p>
            <a:pPr algn="just">
              <a:buNone/>
            </a:pPr>
            <a:r>
              <a:rPr lang="ru-RU" dirty="0" smtClean="0"/>
              <a:t>Ориентировать </a:t>
            </a:r>
            <a:r>
              <a:rPr lang="ru-RU" dirty="0"/>
              <a:t>родителей на развитие у ребенка потребности к познанию, общению со взрослыми и сверстниками. Обращать их внимание на ценность детских вопросов. 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Побуждать </a:t>
            </a:r>
            <a:r>
              <a:rPr lang="ru-RU" dirty="0"/>
              <a:t>находить на них ответы посредством совместных с ребенком наблюдений, экспериментов, размышлений, чтения художественной и познавательной литературы, просмотра художественных, документальных </a:t>
            </a:r>
            <a:r>
              <a:rPr lang="ru-RU" dirty="0" smtClean="0"/>
              <a:t>видеофильмов.</a:t>
            </a:r>
          </a:p>
          <a:p>
            <a:pPr algn="just">
              <a:buNone/>
            </a:pPr>
            <a:r>
              <a:rPr lang="ru-RU" dirty="0" smtClean="0"/>
              <a:t>Показывать </a:t>
            </a:r>
            <a:r>
              <a:rPr lang="ru-RU" dirty="0"/>
              <a:t>пользу прогулок и экскурсий для получения </a:t>
            </a:r>
            <a:r>
              <a:rPr lang="ru-RU" dirty="0" smtClean="0"/>
              <a:t>разнообразных </a:t>
            </a:r>
            <a:r>
              <a:rPr lang="ru-RU" dirty="0"/>
              <a:t>впечатлений, вызывающих положительные эмоции и ощущения (зрительные, слуховые, </a:t>
            </a:r>
            <a:r>
              <a:rPr lang="ru-RU" dirty="0" smtClean="0"/>
              <a:t>тактильные).</a:t>
            </a:r>
          </a:p>
          <a:p>
            <a:pPr algn="just">
              <a:buNone/>
            </a:pPr>
            <a:r>
              <a:rPr lang="ru-RU" dirty="0" smtClean="0"/>
              <a:t>Совместно </a:t>
            </a:r>
            <a:r>
              <a:rPr lang="ru-RU" dirty="0"/>
              <a:t>с родителями планировать, а также предлагать готовые маршруты выходного дня к историческим, памятным местам, местам отдыха горожан (сельчан).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Привлекать родителей к совместной с детьми исследовательской, проектной и продуктивной деятельности в детском саду и дома, способствующей возникновению познавательной </a:t>
            </a:r>
            <a:r>
              <a:rPr lang="ru-RU" dirty="0" smtClean="0"/>
              <a:t>активности.</a:t>
            </a:r>
          </a:p>
          <a:p>
            <a:pPr algn="just">
              <a:buNone/>
            </a:pPr>
            <a:r>
              <a:rPr lang="ru-RU" dirty="0" smtClean="0"/>
              <a:t>Проводить </a:t>
            </a:r>
            <a:r>
              <a:rPr lang="ru-RU" dirty="0"/>
              <a:t>совместные с семьей конкурсы, игры-викторины.</a:t>
            </a:r>
          </a:p>
        </p:txBody>
      </p:sp>
    </p:spTree>
  </p:cSld>
  <p:clrMapOvr>
    <a:masterClrMapping/>
  </p:clrMapOvr>
  <p:transition>
    <p:pull dir="r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4525963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b="1" i="1" u="sng" dirty="0"/>
              <a:t>Образовательная область «</a:t>
            </a:r>
            <a:r>
              <a:rPr lang="ru-RU" b="1" i="1" u="sng" dirty="0" smtClean="0"/>
              <a:t>Коммуникация»</a:t>
            </a:r>
          </a:p>
          <a:p>
            <a:pPr algn="just">
              <a:buNone/>
            </a:pPr>
            <a:r>
              <a:rPr lang="ru-RU" sz="3800" dirty="0" smtClean="0"/>
              <a:t>Изучать </a:t>
            </a:r>
            <a:r>
              <a:rPr lang="ru-RU" sz="3800" dirty="0"/>
              <a:t>особенности общения взрослых с детьми в семье. Обращать внимание родителей на возможности развития коммуникативной сферы ребенка в семье и детском </a:t>
            </a:r>
            <a:r>
              <a:rPr lang="ru-RU" sz="3800" dirty="0" smtClean="0"/>
              <a:t>саду.</a:t>
            </a:r>
          </a:p>
          <a:p>
            <a:pPr algn="just">
              <a:buNone/>
            </a:pPr>
            <a:r>
              <a:rPr lang="ru-RU" sz="3800" dirty="0" smtClean="0"/>
              <a:t>Рекомендовать </a:t>
            </a:r>
            <a:r>
              <a:rPr lang="ru-RU" sz="3800" dirty="0"/>
              <a:t>родителям использовать каждую возможность для общения с ребенком, поводом для которого могут стать любые события и связанные с ними эмоциональные состояния, достижения и трудности ребенка в развитии взаимодействия с миром и </a:t>
            </a:r>
            <a:r>
              <a:rPr lang="ru-RU" sz="3800" dirty="0" smtClean="0"/>
              <a:t>др.</a:t>
            </a:r>
          </a:p>
          <a:p>
            <a:pPr algn="just">
              <a:buNone/>
            </a:pPr>
            <a:r>
              <a:rPr lang="ru-RU" sz="3800" dirty="0" smtClean="0"/>
              <a:t>Показывать </a:t>
            </a:r>
            <a:r>
              <a:rPr lang="ru-RU" sz="3800" dirty="0"/>
              <a:t>родителям ценность диалогического общения с ребенком, открывающего возможность для познания окружающего мира, обмена информацией и </a:t>
            </a:r>
            <a:r>
              <a:rPr lang="ru-RU" sz="3800" dirty="0" smtClean="0"/>
              <a:t>эмоциями.</a:t>
            </a:r>
          </a:p>
          <a:p>
            <a:pPr algn="just">
              <a:buNone/>
            </a:pPr>
            <a:r>
              <a:rPr lang="ru-RU" sz="3800" dirty="0" smtClean="0"/>
              <a:t>Развивать </a:t>
            </a:r>
            <a:r>
              <a:rPr lang="ru-RU" sz="3800" dirty="0"/>
              <a:t>у родителей навыки общения, используя семейные ассамблеи, коммуникативные тренинги и другие формы взаимодействия. Показывать значение доброго, теплого общения с ребенком, не допускающего грубости; демонстрировать ценность и уместность как делового, так и эмоционального общения. Побуждать родителей помогать ребенку устанавливать взаимоотношения со сверстниками, младшими детьми; подсказывать, как легче решить конфликтную (спорную) ситуацию</a:t>
            </a:r>
            <a:r>
              <a:rPr lang="ru-RU" sz="3800" dirty="0" smtClean="0"/>
              <a:t>..</a:t>
            </a:r>
          </a:p>
          <a:p>
            <a:pPr algn="just">
              <a:buNone/>
            </a:pPr>
            <a:r>
              <a:rPr lang="ru-RU" sz="3800" dirty="0" smtClean="0"/>
              <a:t>Привлекать </a:t>
            </a:r>
            <a:r>
              <a:rPr lang="ru-RU" sz="3800" dirty="0"/>
              <a:t>родителей к разнообразному по содержанию и формам сотрудничеству (участию в деятельности семейных и родительских клубов, ведению семейных календарей, подготовке концертных номеров (родители - ребенок) для родительских собраний, досугов детей), </a:t>
            </a:r>
            <a:r>
              <a:rPr lang="ru-RU" sz="3800" dirty="0" smtClean="0"/>
              <a:t>способствующему </a:t>
            </a:r>
            <a:r>
              <a:rPr lang="ru-RU" sz="3800" dirty="0"/>
              <a:t>развитию свободного общения взрослых с детьми в соответствии с познавательными потребностями дошкольников.</a:t>
            </a:r>
          </a:p>
        </p:txBody>
      </p:sp>
    </p:spTree>
  </p:cSld>
  <p:clrMapOvr>
    <a:masterClrMapping/>
  </p:clrMapOvr>
  <p:transition>
    <p:pull dir="r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329642" cy="6286544"/>
          </a:xfrm>
        </p:spPr>
        <p:txBody>
          <a:bodyPr>
            <a:normAutofit fontScale="47500" lnSpcReduction="20000"/>
          </a:bodyPr>
          <a:lstStyle/>
          <a:p>
            <a:pPr algn="just">
              <a:buNone/>
            </a:pPr>
            <a:r>
              <a:rPr lang="ru-RU" b="1" i="1" u="sng" dirty="0" smtClean="0"/>
              <a:t/>
            </a:r>
            <a:br>
              <a:rPr lang="ru-RU" b="1" i="1" u="sng" dirty="0" smtClean="0"/>
            </a:br>
            <a:r>
              <a:rPr lang="ru-RU" b="1" i="1" u="sng" dirty="0" smtClean="0"/>
              <a:t/>
            </a:r>
            <a:br>
              <a:rPr lang="ru-RU" b="1" i="1" u="sng" dirty="0" smtClean="0"/>
            </a:br>
            <a:r>
              <a:rPr lang="ru-RU" b="1" i="1" u="sng" dirty="0" smtClean="0"/>
              <a:t/>
            </a:r>
            <a:br>
              <a:rPr lang="ru-RU" b="1" i="1" u="sng" dirty="0" smtClean="0"/>
            </a:br>
            <a:r>
              <a:rPr lang="ru-RU" b="1" i="1" u="sng" dirty="0" smtClean="0"/>
              <a:t/>
            </a:r>
            <a:br>
              <a:rPr lang="ru-RU" b="1" i="1" u="sng" dirty="0" smtClean="0"/>
            </a:br>
            <a:r>
              <a:rPr lang="ru-RU" b="1" i="1" u="sng" dirty="0" smtClean="0"/>
              <a:t/>
            </a:r>
            <a:br>
              <a:rPr lang="ru-RU" b="1" i="1" u="sng" dirty="0" smtClean="0"/>
            </a:br>
            <a:r>
              <a:rPr lang="ru-RU" b="1" i="1" u="sng" dirty="0" smtClean="0"/>
              <a:t>Образовательная </a:t>
            </a:r>
            <a:r>
              <a:rPr lang="ru-RU" b="1" i="1" u="sng" dirty="0"/>
              <a:t>область «Чтение художественной </a:t>
            </a:r>
            <a:r>
              <a:rPr lang="ru-RU" b="1" i="1" u="sng" dirty="0" smtClean="0"/>
              <a:t>литературы»</a:t>
            </a:r>
          </a:p>
          <a:p>
            <a:pPr algn="just">
              <a:buNone/>
            </a:pPr>
            <a:endParaRPr lang="ru-RU" b="1" i="1" u="sng" dirty="0" smtClean="0"/>
          </a:p>
          <a:p>
            <a:pPr algn="just">
              <a:buNone/>
            </a:pPr>
            <a:r>
              <a:rPr lang="ru-RU" sz="3400" dirty="0" smtClean="0"/>
              <a:t>Показывать </a:t>
            </a:r>
            <a:r>
              <a:rPr lang="ru-RU" sz="3400" dirty="0"/>
              <a:t>родителям ценность домашнего чтения, выступающего способом развития пассивного и активного словаря ребенка, словесного </a:t>
            </a:r>
            <a:r>
              <a:rPr lang="ru-RU" sz="3400" dirty="0" smtClean="0"/>
              <a:t>творчества.</a:t>
            </a:r>
          </a:p>
          <a:p>
            <a:pPr algn="just">
              <a:buNone/>
            </a:pPr>
            <a:r>
              <a:rPr lang="ru-RU" sz="3400" dirty="0" smtClean="0"/>
              <a:t>Рекомендовать </a:t>
            </a:r>
            <a:r>
              <a:rPr lang="ru-RU" sz="3400" dirty="0"/>
              <a:t>родителям произведения, определяющие круг семейного чтения в </a:t>
            </a:r>
            <a:r>
              <a:rPr lang="ru-RU" sz="3400" dirty="0" smtClean="0"/>
              <a:t/>
            </a:r>
            <a:br>
              <a:rPr lang="ru-RU" sz="3400" dirty="0" smtClean="0"/>
            </a:br>
            <a:r>
              <a:rPr lang="ru-RU" sz="3400" dirty="0" smtClean="0"/>
              <a:t>соответствии </a:t>
            </a:r>
            <a:r>
              <a:rPr lang="ru-RU" sz="3400" dirty="0"/>
              <a:t>с возрастными и индивидуальными особенностями </a:t>
            </a:r>
            <a:r>
              <a:rPr lang="ru-RU" sz="3400" dirty="0" smtClean="0"/>
              <a:t>ребенка.</a:t>
            </a:r>
          </a:p>
          <a:p>
            <a:pPr algn="just">
              <a:buNone/>
            </a:pPr>
            <a:r>
              <a:rPr lang="ru-RU" sz="3400" dirty="0" smtClean="0"/>
              <a:t>Показывать </a:t>
            </a:r>
            <a:r>
              <a:rPr lang="ru-RU" sz="3400" dirty="0"/>
              <a:t>методы и приемы ознакомления ребенка с художественной литературой.</a:t>
            </a:r>
            <a:r>
              <a:rPr lang="ru-RU" sz="3400" dirty="0" smtClean="0"/>
              <a:t/>
            </a:r>
            <a:br>
              <a:rPr lang="ru-RU" sz="3400" dirty="0" smtClean="0"/>
            </a:br>
            <a:r>
              <a:rPr lang="ru-RU" sz="3400" dirty="0"/>
              <a:t>Обращать внимание родителей на возможность развития интереса ребенка в ходе ознакомления с художественной литературой при организации семейных театров, вовлечения его в игровую деятельность, </a:t>
            </a:r>
            <a:r>
              <a:rPr lang="ru-RU" sz="3400" dirty="0" smtClean="0"/>
              <a:t>рисование.</a:t>
            </a:r>
          </a:p>
          <a:p>
            <a:pPr algn="just">
              <a:buNone/>
            </a:pPr>
            <a:r>
              <a:rPr lang="ru-RU" sz="3400" dirty="0" smtClean="0"/>
              <a:t>Ориентировать </a:t>
            </a:r>
            <a:r>
              <a:rPr lang="ru-RU" sz="3400" dirty="0"/>
              <a:t>родителей в выборе художественных и мультипликационных фильмов, направленных на развитие художественного вкуса </a:t>
            </a:r>
            <a:r>
              <a:rPr lang="ru-RU" sz="3400" dirty="0" smtClean="0"/>
              <a:t>ребенка.</a:t>
            </a:r>
          </a:p>
          <a:p>
            <a:pPr algn="just">
              <a:buNone/>
            </a:pPr>
            <a:r>
              <a:rPr lang="ru-RU" sz="3400" dirty="0" smtClean="0"/>
              <a:t>Совместно </a:t>
            </a:r>
            <a:r>
              <a:rPr lang="ru-RU" sz="3400" dirty="0"/>
              <a:t>с родителями проводить конкурсы, литературные гостиные и викторины, театральные мастерские, встречи с писателями, поэтами, работниками детской библиотеки, направленные на активное познание детьми литературного </a:t>
            </a:r>
            <a:r>
              <a:rPr lang="ru-RU" sz="3400" dirty="0" smtClean="0"/>
              <a:t>наследия.</a:t>
            </a:r>
          </a:p>
          <a:p>
            <a:pPr algn="just">
              <a:buNone/>
            </a:pPr>
            <a:r>
              <a:rPr lang="ru-RU" sz="3400" dirty="0" smtClean="0"/>
              <a:t>Поддерживать </a:t>
            </a:r>
            <a:r>
              <a:rPr lang="ru-RU" sz="3400" dirty="0"/>
              <a:t>контакты семьи с детской </a:t>
            </a:r>
            <a:r>
              <a:rPr lang="ru-RU" sz="3400" dirty="0" smtClean="0"/>
              <a:t>библиотекой.</a:t>
            </a:r>
          </a:p>
          <a:p>
            <a:pPr algn="just">
              <a:buNone/>
            </a:pPr>
            <a:r>
              <a:rPr lang="ru-RU" sz="3400" dirty="0" smtClean="0"/>
              <a:t>Привлекать </a:t>
            </a:r>
            <a:r>
              <a:rPr lang="ru-RU" sz="3400" dirty="0"/>
              <a:t>родителей к проектной деятельности (особенно на стадии оформления альбомов, газет, журналов, книг, проиллюстрированных вместе с детьми). Побуждать поддерживать детское сочинительство.</a:t>
            </a:r>
          </a:p>
        </p:txBody>
      </p:sp>
    </p:spTree>
  </p:cSld>
  <p:clrMapOvr>
    <a:masterClrMapping/>
  </p:clrMapOvr>
  <p:transition>
    <p:pull dir="ru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just">
              <a:buNone/>
            </a:pPr>
            <a:r>
              <a:rPr lang="ru-RU" b="1" i="1" u="sng" dirty="0"/>
              <a:t>Образовательная область «Художественное </a:t>
            </a:r>
            <a:r>
              <a:rPr lang="ru-RU" b="1" i="1" u="sng" dirty="0" smtClean="0"/>
              <a:t>творчество»</a:t>
            </a:r>
            <a:br>
              <a:rPr lang="ru-RU" b="1" i="1" u="sng" dirty="0" smtClean="0"/>
            </a:br>
            <a:r>
              <a:rPr lang="ru-RU" b="1" i="1" u="sng" dirty="0" smtClean="0"/>
              <a:t/>
            </a:r>
            <a:br>
              <a:rPr lang="ru-RU" b="1" i="1" u="sng" dirty="0" smtClean="0"/>
            </a:br>
            <a:r>
              <a:rPr lang="ru-RU" dirty="0" smtClean="0"/>
              <a:t>На </a:t>
            </a:r>
            <a:r>
              <a:rPr lang="ru-RU" dirty="0"/>
              <a:t>примере лучших образцов семейного воспитания показывать родителям актуальность развития интереса к эстетической стороне окружающей действительности, раннего развития творческих способностей </a:t>
            </a:r>
            <a:r>
              <a:rPr lang="ru-RU" dirty="0" smtClean="0"/>
              <a:t>детей.</a:t>
            </a:r>
            <a:br>
              <a:rPr lang="ru-RU" dirty="0" smtClean="0"/>
            </a:br>
            <a:r>
              <a:rPr lang="ru-RU" dirty="0" smtClean="0"/>
              <a:t>Знакомить </a:t>
            </a:r>
            <a:r>
              <a:rPr lang="ru-RU" dirty="0"/>
              <a:t>с возможностями детского сада, а также близлежащих учреждений дополнительного образования и культуры в художественном воспитании детей.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Поддерживать стремление родителей развивать </a:t>
            </a:r>
            <a:r>
              <a:rPr lang="ru-RU" dirty="0" smtClean="0"/>
              <a:t>художественную </a:t>
            </a:r>
            <a:r>
              <a:rPr lang="ru-RU" dirty="0"/>
              <a:t>деятельность детей в детском саду и дома; организовывать выставки семейного художественного творчества, выделяя творческие достижения взрослых и детей.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Привлекать родителей к активным формам совместной с детьми деятельности, </a:t>
            </a:r>
            <a:r>
              <a:rPr lang="ru-RU" dirty="0" smtClean="0"/>
              <a:t>способствующим </a:t>
            </a:r>
            <a:r>
              <a:rPr lang="ru-RU" dirty="0"/>
              <a:t>возникновению творческого вдохновения: занятиям в художественных студиях и мастерских (рисунка, живописи, скульптуры и пр.), творческим проектам, экскурсиям и прогулкам. Ориентировать родителей на совместное рассматривание зданий, декоративно-архитектурных элементов, привлекших внимание ребенка на прогулках и экскурсиях; показывать ценность общения по поводу увиденного и др.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Организовывать семейные посещения музея изобразительных искусств, выставочных залов, детской художественной галереи, мастерских художников и скульпторов.</a:t>
            </a:r>
          </a:p>
        </p:txBody>
      </p:sp>
    </p:spTree>
  </p:cSld>
  <p:clrMapOvr>
    <a:masterClrMapping/>
  </p:clrMapOvr>
  <p:transition>
    <p:pull dir="ru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just">
              <a:buNone/>
            </a:pPr>
            <a:r>
              <a:rPr lang="ru-RU" b="1" i="1" u="sng" dirty="0"/>
              <a:t>Образовательная область «Музыка»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Знакомить родителей с возможностями детского сада, а также близлежащих учреждений дополнительного образования и культуры в музыкальном воспитании детей.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Раскрывать возможности музыки как средства благоприятного "воздействия на психическое здоровье ребенка. На примере лучших образцов семейного воспитания показывать родителям влияние семейного досуга (праздников, концертов, домашнего </a:t>
            </a:r>
            <a:r>
              <a:rPr lang="ru-RU" dirty="0" err="1"/>
              <a:t>музицирования</a:t>
            </a:r>
            <a:r>
              <a:rPr lang="ru-RU" dirty="0"/>
              <a:t> и др.) на развитие личности ребенка, детско-родительских отношений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Привлекать родителей к разнообразным формам совместной музыкально-художественной деятельности с детьми в детском саду, способствующим возникновению ярких эмоций, творческого вдохновения, развитию общения (семейные праздники, концерты, занятия в театральной и вокальной студиях). Организовывать в детском саду встречи родителей и детей с музыкантами и композиторами, фестивали, музыкально-литературные вечера.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Информировать родителей о концертах профессиональных и самодеятельных коллективов, проходящих в учреждениях дополнительного образования и культуры.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Совместно с родителями планировать, а также предлагать готовые маршруты выходного дня в концертные залы, музыкальные театры, музеи музыкальных инструментов и пр.</a:t>
            </a:r>
          </a:p>
        </p:txBody>
      </p:sp>
    </p:spTree>
  </p:cSld>
  <p:clrMapOvr>
    <a:masterClrMapping/>
  </p:clrMapOvr>
  <p:transition>
    <p:pull dir="ru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внимание!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Рисунок 3" descr="7c2cf7fb5e5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08" y="2214554"/>
            <a:ext cx="4191008" cy="4276138"/>
          </a:xfrm>
          <a:prstGeom prst="rect">
            <a:avLst/>
          </a:prstGeom>
        </p:spPr>
      </p:pic>
    </p:spTree>
  </p:cSld>
  <p:clrMapOvr>
    <a:masterClrMapping/>
  </p:clrMapOvr>
  <p:transition>
    <p:pull dir="r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285860"/>
            <a:ext cx="8229600" cy="1000132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1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Редакторы программы </a:t>
            </a:r>
            <a:r>
              <a:rPr lang="ru-RU" sz="31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31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31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«от рождения до школы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»</a:t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2214554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Веракса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Николай Евгеньевич - доктор психологических наук, профессор, декан факультета дошкольной педагогики и психологии МГПУ.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Комарова Тамара Семеновна, доктор педагогических наук, профессор, заслуженный деятель науки РФ, заведующая кафедрой эстетического воспитания МГГУ им. М. А. Шолохова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Васильева Маргарита Александровна</a:t>
            </a: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000108"/>
            <a:ext cx="8229600" cy="114300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Структура Программы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714488"/>
            <a:ext cx="8229600" cy="4525963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пояснительная записка;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жизни и воспитания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детей;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содержательная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часть по возрастным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группам;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итоговые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результаты освоения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Программы;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система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мониторинга достижения детьми планируемых результатов освоения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программы;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работа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родителями;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коррекционная работа;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рекомендации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 составлению перечня пособий.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Пояснительная записка</a:t>
            </a:r>
            <a:b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571612"/>
            <a:ext cx="82296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пояснительной записке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раскрываются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Принципы построения и ведущие цели Программы;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Содержание и структура Программы;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Рекомендации по написанию части Программы, формируемой участниками образовательного процесса;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Преемственность по отношению к «Программе воспитания и обучения в детском саду».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Принципы построения Программы:</a:t>
            </a:r>
            <a:b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428736"/>
            <a:ext cx="8229600" cy="4525963"/>
          </a:xfrm>
        </p:spPr>
        <p:txBody>
          <a:bodyPr>
            <a:normAutofit fontScale="55000" lnSpcReduction="20000"/>
          </a:bodyPr>
          <a:lstStyle/>
          <a:p>
            <a:pPr algn="just">
              <a:buFont typeface="Wingdings" pitchFamily="2" charset="2"/>
              <a:buChar char="q"/>
            </a:pP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Принцип развивающего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образования;</a:t>
            </a:r>
            <a:endParaRPr lang="ru-RU" sz="3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Принцип научной обоснованности и практической применимости,</a:t>
            </a:r>
          </a:p>
          <a:p>
            <a:pPr algn="just">
              <a:buFont typeface="Wingdings" pitchFamily="2" charset="2"/>
              <a:buChar char="q"/>
            </a:pP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Соответствует критериям полноты, необходимости и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достаточности;</a:t>
            </a:r>
            <a:endParaRPr lang="ru-RU" sz="3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Обеспечивает единство воспитательных, развивающих и обучающих целей и задач процесса образования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детей;</a:t>
            </a:r>
            <a:endParaRPr lang="ru-RU" sz="3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Принцип интеграции образовательных областей в соответствии с возрастными возможностями и особенностями детей,</a:t>
            </a:r>
          </a:p>
          <a:p>
            <a:pPr algn="just">
              <a:buFont typeface="Wingdings" pitchFamily="2" charset="2"/>
              <a:buChar char="q"/>
            </a:pP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Основывается на </a:t>
            </a:r>
            <a:r>
              <a:rPr lang="ru-RU" sz="3800" dirty="0" err="1">
                <a:latin typeface="Times New Roman" pitchFamily="18" charset="0"/>
                <a:cs typeface="Times New Roman" pitchFamily="18" charset="0"/>
              </a:rPr>
              <a:t>комплексно‐тематическом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 принципе построения образовательного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процесса;</a:t>
            </a:r>
            <a:endParaRPr lang="ru-RU" sz="3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Предусматривает решение программных образовательных задач в совместной деятельности взрослого и детей и самостоятельной деятельности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дошкольников;</a:t>
            </a:r>
            <a:endParaRPr lang="ru-RU" sz="3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Предполагает построение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образовательного 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процесса на адекватных возрасту форм работы с детьми.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pull dir="r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785818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Ведущие цели </a:t>
            </a: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Программы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</a:t>
            </a:r>
            <a:b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благоприятных условия для полноценного проживания ребенком дошкольного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детства;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основ базовой культуры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личности;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всестороннее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развитие психических и физических качеств в соответствии с возрастными и индивидуальными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особенностями;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подготовка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 жизни в современности обществе, к обучению 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школе;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обеспечению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безопасности жизнедеятельности дошкольника.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pull dir="r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642918"/>
            <a:ext cx="8229600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Организация жизни и воспитания детей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785926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Режим дня;</a:t>
            </a:r>
          </a:p>
          <a:p>
            <a:pPr>
              <a:buFont typeface="Wingdings" pitchFamily="2" charset="2"/>
              <a:buChar char="§"/>
            </a:pP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Предметно‐развивающая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образовательная среда;</a:t>
            </a:r>
          </a:p>
          <a:p>
            <a:pPr>
              <a:buFont typeface="Wingdings" pitchFamily="2" charset="2"/>
              <a:buChar char="§"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Интеграция образовательных областей;</a:t>
            </a:r>
          </a:p>
          <a:p>
            <a:pPr>
              <a:buFont typeface="Wingdings" pitchFamily="2" charset="2"/>
              <a:buChar char="§"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Формы работы с детьми;</a:t>
            </a:r>
          </a:p>
          <a:p>
            <a:pPr>
              <a:buFont typeface="Wingdings" pitchFamily="2" charset="2"/>
              <a:buChar char="§"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Проектирование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воспитательно‐образовательного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процесса.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pull dir="r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Содержательная часть Программы:</a:t>
            </a:r>
            <a:b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Содержательная часть Программы изложена по возрастным группам:</a:t>
            </a:r>
          </a:p>
          <a:p>
            <a:pPr algn="just">
              <a:buFont typeface="Wingdings" pitchFamily="2" charset="2"/>
              <a:buChar char="§"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Первая группа детей раннего возраста (от рождения до года);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Вторая группа детей раннего возраста (от 1 года до 2 лет);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Первая младшая группа (от 2 до 3 лет);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Вторая младшая группа (от 3 до 4 лет);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Средняя группа (от 4 до 5 лет);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Старшая группа (от 5 до 6 лет);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Подготовительная к школе группа (от 6 до 7 лет).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pull dir="ru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</TotalTime>
  <Words>1955</Words>
  <Application>Microsoft Office PowerPoint</Application>
  <PresentationFormat>Экран (4:3)</PresentationFormat>
  <Paragraphs>173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 Презентация программы «от рождения до школы» под редакцией ВераксаН.Е., Комаровой Т.С… </vt:lpstr>
      <vt:lpstr>Программа</vt:lpstr>
      <vt:lpstr>Редакторы программы  «от рождения до школы» </vt:lpstr>
      <vt:lpstr>Структура Программы </vt:lpstr>
      <vt:lpstr>Пояснительная записка </vt:lpstr>
      <vt:lpstr>Принципы построения Программы: </vt:lpstr>
      <vt:lpstr>Ведущие цели Программы: </vt:lpstr>
      <vt:lpstr>Организация жизни и воспитания детей</vt:lpstr>
      <vt:lpstr>Содержательная часть Программы: </vt:lpstr>
      <vt:lpstr>Ранний возраст </vt:lpstr>
      <vt:lpstr>Разделы Программы по остальным возрастным группам </vt:lpstr>
      <vt:lpstr>Содержание психолого‐педагогической работы по образовательным областям </vt:lpstr>
      <vt:lpstr>Система мониторинга достижения детьми планируемых результатов освоения Программы </vt:lpstr>
      <vt:lpstr>Содержание психолого‐педагогической работы по образовательным областям </vt:lpstr>
      <vt:lpstr>Работа с родителями </vt:lpstr>
      <vt:lpstr>Основные формы взаимодействия с семьей</vt:lpstr>
      <vt:lpstr>Содержание направлений работы с семьей по образовательным областям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«ОТ РОЖДЕНИЯ ДО ШКОЛЫ»</dc:title>
  <dc:creator>Владелец</dc:creator>
  <cp:lastModifiedBy>User</cp:lastModifiedBy>
  <cp:revision>21</cp:revision>
  <dcterms:created xsi:type="dcterms:W3CDTF">2014-05-19T17:45:20Z</dcterms:created>
  <dcterms:modified xsi:type="dcterms:W3CDTF">2018-09-21T10:52:44Z</dcterms:modified>
</cp:coreProperties>
</file>