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5" name="Заметки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 anchor="t"/>
          <a:lstStyle/>
          <a:p>
            <a:pPr lvl="0">
              <a:spcBef>
                <a:spcPts val="0"/>
              </a:spcBef>
              <a:defRPr/>
            </a:pPr>
            <a:r>
              <a:t>Уважаемые коллеги! В таблицах представлены изменения в содержании дошкольного образования по пяти образовательным областям в связи с переходом на ФОП ДО, т.е. то новое содержание, которое включено в ФОП.</a:t>
            </a:r>
          </a:p>
        </p:txBody>
      </p:sp>
      <p:sp>
        <p:nvSpPr>
          <p:cNvPr id="13316" name="Номер слайда 3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lvl="0" algn="r">
              <a:defRPr/>
            </a:pPr>
            <a:fld id="{D038279B-FC19-497E-A7D1-5ADD9CAF016F}" type="slidenum">
              <a:rPr sz="1200">
                <a:latin typeface="Calibri"/>
              </a:rPr>
              <a:pPr lvl="0" algn="r"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bject 22"/>
          <p:cNvSpPr>
            <a:spLocks noGrp="1" noChangeShapeType="1"/>
          </p:cNvSpPr>
          <p:nvPr>
            <p:ph type="title"/>
          </p:nvPr>
        </p:nvSpPr>
        <p:spPr bwMode="auto">
          <a:xfrm>
            <a:off x="1965325" y="23811"/>
            <a:ext cx="8261350" cy="873125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СОЦИАЛЬНО-КОММУНИКАТИВНОЕ РАЗВИТИЕ</a:t>
            </a:r>
            <a:endParaRPr/>
          </a:p>
        </p:txBody>
      </p:sp>
      <p:graphicFrame>
        <p:nvGraphicFramePr>
          <p:cNvPr id="6147" name="object 23"/>
          <p:cNvGraphicFramePr>
            <a:graphicFrameLocks noGrp="1"/>
          </p:cNvGraphicFramePr>
          <p:nvPr/>
        </p:nvGraphicFramePr>
        <p:xfrm>
          <a:off x="182511" y="1327969"/>
          <a:ext cx="11522073" cy="55245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  <a:round/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Социальные  отношения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общение с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ребенком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первичные  представления  о себе и  социальных  правилах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уточнение  знаний о себе,  назначение  окружающих  предметов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образ Я,  правила  культуры,  эмоциональ-  ные состояния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ние о себе,  нормы  поведения в  обществе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себе,  регуляция  поведения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 и  окружающих,  сочувствие,  эмпатия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гражданствен-  ности и  патриотизма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малой  родине,  красоте  природы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ознакомле-  ние с  символикой,  традициями,  культурой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представления  о много-  национальной  стране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и  творчество  известных  людей</a:t>
                      </a:r>
                      <a:endParaRPr/>
                    </a:p>
                  </a:txBody>
                  <a:tcPr marL="0" marR="0" marT="63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Трудовое  воспитание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труде,  навыки  самообслужив  ания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содержание  и структура  хозяйственно-  бытового  труда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профессии,  экономические  знания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разумное  потребление,  культурные и  материальные  ценности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безопасного  поведения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  <a:round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Основные  правила  безопасного  поведения в  быту, на улице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безопасность  в сети  Интернет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оказание  элементарной  помощи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bject 7"/>
          <p:cNvSpPr>
            <a:spLocks noGrp="1" noChangeShapeType="1"/>
          </p:cNvSpPr>
          <p:nvPr/>
        </p:nvSpPr>
        <p:spPr bwMode="auto">
          <a:xfrm>
            <a:off x="10240962" y="5864225"/>
            <a:ext cx="115887" cy="993775"/>
          </a:xfrm>
          <a:custGeom>
            <a:avLst/>
            <a:gdLst>
              <a:gd name="gd0" fmla="val 65536"/>
              <a:gd name="gd1" fmla="val 115784"/>
              <a:gd name="gd2" fmla="val 993646"/>
              <a:gd name="gd3" fmla="val 75942"/>
              <a:gd name="gd4" fmla="val 968930"/>
              <a:gd name="gd5" fmla="val 44547"/>
              <a:gd name="gd6" fmla="val 937540"/>
              <a:gd name="gd7" fmla="val 20611"/>
              <a:gd name="gd8" fmla="val 899905"/>
              <a:gd name="gd9" fmla="val 5356"/>
              <a:gd name="gd10" fmla="val 857242"/>
              <a:gd name="gd11" fmla="val 0"/>
              <a:gd name="gd12" fmla="val 810768"/>
              <a:gd name="gd13" fmla="val 0"/>
              <a:gd name="gd14" fmla="val 0"/>
              <a:gd name="gd15" fmla="*/ w 0 116204"/>
              <a:gd name="gd16" fmla="*/ h 0 993775"/>
              <a:gd name="gd17" fmla="*/ w 116204 116204"/>
              <a:gd name="gd18" fmla="*/ h 993775 993775"/>
            </a:gdLst>
            <a:ahLst/>
            <a:cxnLst/>
            <a:rect l="gd15" t="gd16" r="gd17" b="gd18"/>
            <a:pathLst>
              <a:path w="116204" h="993775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</a:path>
              <a:path w="116204" h="993775" extrusionOk="0"/>
            </a:pathLst>
          </a:custGeom>
          <a:noFill/>
          <a:ln w="12700">
            <a:solidFill>
              <a:srgbClr val="819FC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sz="1400"/>
          </a:p>
        </p:txBody>
      </p:sp>
      <p:sp>
        <p:nvSpPr>
          <p:cNvPr id="7171" name="object 27"/>
          <p:cNvSpPr>
            <a:spLocks noGrp="1" noChangeShapeType="1"/>
          </p:cNvSpPr>
          <p:nvPr>
            <p:ph type="title"/>
          </p:nvPr>
        </p:nvSpPr>
        <p:spPr bwMode="auto">
          <a:xfrm>
            <a:off x="403779" y="177440"/>
            <a:ext cx="11568661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3175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ПОЗНАВАТЕЛЬНОЕ РАЗВИТИЕ (на примере </a:t>
            </a:r>
            <a:r>
              <a:rPr sz="2800" b="1" i="0" u="none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</a:rPr>
              <a:t>темы</a:t>
            </a:r>
            <a:r>
              <a:rPr sz="2800" b="1" i="0" u="non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«ПРИРОДА»)</a:t>
            </a:r>
            <a:endParaRPr/>
          </a:p>
        </p:txBody>
      </p:sp>
      <p:graphicFrame>
        <p:nvGraphicFramePr>
          <p:cNvPr id="7172" name="object 28"/>
          <p:cNvGraphicFramePr>
            <a:graphicFrameLocks noGrp="1"/>
          </p:cNvGraphicFramePr>
          <p:nvPr/>
        </p:nvGraphicFramePr>
        <p:xfrm>
          <a:off x="168274" y="1163228"/>
          <a:ext cx="12023725" cy="5802312"/>
        </p:xfrm>
        <a:graphic>
          <a:graphicData uri="http://schemas.openxmlformats.org/drawingml/2006/table">
            <a:tbl>
              <a:tblPr/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Привлечение  внимания  детей и  организация  взаимодейст-  вия с  объектами  живой и  неживой  природы в  естественной  среде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  ближайшего  окружения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детеныши  животных  ближайшего  окружения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разделение  по классам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виды  позвоночных  животных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среде  обитания,  особенности  внешнего вида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 природным  зонам,  особенности  развития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Растения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Деревья,  отдельные,  овощи,  фрукты, ягоды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кустарники  ближайшего  окружения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классифи-  кация деревь-  ев, цветы  ближайшего  окружения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грибы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комнатные  растения, их  потребности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многообра-  зие растений,  их среда  обитания,  применение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57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природы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Наиболее  частые осадки,  ветер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наблюдаемые  осадки,  изменение t</a:t>
                      </a:r>
                      <a:r>
                        <a:rPr lang="ru-RU" sz="1300" b="0" i="0" u="none" strike="noStrike" cap="none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смена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времен года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атмосферные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 животных и  растений в  разные сезоны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космос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Неживая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825" marR="0" lvl="0" indent="-1587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Объекты,  используемые  в игре: вода,  песок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глина, камни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  различных  материалов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веществ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20663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неживая  природа как  среда  обитания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3175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природные  материалы и  ископаемые,их  использование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Человек и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Природо-  охранная  деятельность  человека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bject 30"/>
          <p:cNvSpPr>
            <a:spLocks noGrp="1" noChangeShapeType="1"/>
          </p:cNvSpPr>
          <p:nvPr>
            <p:ph type="title"/>
          </p:nvPr>
        </p:nvSpPr>
        <p:spPr bwMode="auto">
          <a:xfrm>
            <a:off x="457200" y="228600"/>
            <a:ext cx="11506307" cy="865540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452562" lvl="0" indent="-1439862" algn="ctr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РЕЧЕВОЕ РАЗВИТИЕ</a:t>
            </a:r>
            <a:endParaRPr/>
          </a:p>
        </p:txBody>
      </p:sp>
      <p:graphicFrame>
        <p:nvGraphicFramePr>
          <p:cNvPr id="8195" name="object 31"/>
          <p:cNvGraphicFramePr>
            <a:graphicFrameLocks noGrp="1"/>
          </p:cNvGraphicFramePr>
          <p:nvPr/>
        </p:nvGraphicFramePr>
        <p:xfrm>
          <a:off x="304800" y="1058860"/>
          <a:ext cx="11522073" cy="579914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Словарь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Понимание  речи, простые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вопросы,  фразы (2-3сл.)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глаголы,  прилагатель-  ные, короткие  фразы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обобщающие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вежливые  слова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социально-  нравственные  категории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выразитель-  ность речи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Звуковая  культура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Внятная речь,  выразитель-  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фонемати-  ческий слух,  звукопроизнош  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интонация,  тембр, сила  голоса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интонацион-  ная вырази-  тельность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исправление  имеющихся  нарушений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Граммати-  ческий строй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175" marR="0" lvl="0" indent="-142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Окончания,  суффиксы,  творчество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род, падеж,  число;  предложение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2381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приставки;  второстепен-  ные члены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сложные  случаи  употребления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словные  слова,  числительные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Связная речь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Составление  рассказа, в т.ч.  о свои мысли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пересказ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участие в  коллективном  разговоре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диалог,  речевой этикет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рассуждение,  речевое  планирование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Интерес к  литературе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Фольклорные  произведения,  рассказы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69850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понимание  содержания,  повтор рифмы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жанры  литературы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познаватель-  ная  литература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книга как  произведение,  творчество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Подготовка к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грамоте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Слово, звук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узнавание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 на звук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10636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буква,  гласный,  согласный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звуковой  анализ,  предложение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прислушиваться 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2209800" y="0"/>
            <a:ext cx="8305800" cy="874712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057275" lvl="0" indent="-1044575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ФИЗИЧЕСКОЕ РАЗВИТИЕ</a:t>
            </a:r>
            <a:endParaRPr/>
          </a:p>
        </p:txBody>
      </p:sp>
      <p:graphicFrame>
        <p:nvGraphicFramePr>
          <p:cNvPr id="10243" name="object 6"/>
          <p:cNvGraphicFramePr>
            <a:graphicFrameLocks noGrp="1"/>
          </p:cNvGraphicFramePr>
          <p:nvPr/>
        </p:nvGraphicFramePr>
        <p:xfrm>
          <a:off x="0" y="1058863"/>
          <a:ext cx="12039600" cy="5809311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9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Приучение к  жизненному  ритму,  освоение  естественных  движений  разных частей  тела.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первых  культурно-  гигиенических  навыков.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Катание,  бросание,  ползание,  ходьба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ловля, бег,  прыжки,  равновесие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47625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метание,  строевые  упражнения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ритмическая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прыжки со  скакалкой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Подвижные  игры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Игры-забавы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музыкально-  ритмические  упражнения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39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сюжетные и  несюжетные  игры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811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соблюдение  правил;  инициатива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соревнования,  эстафеты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83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игровое  творчество;  командный дух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Основы ЗОЖ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Элементарные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КГН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523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полезные  привычки и  закаливание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поддержание  порядка и  чистоты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здоровое  питание,  безопасность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виды спорта,  забота о  здоровье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элементарная  помощь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  упражнения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 на  санках, лыжах,  велосипеде,  плавание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самокат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усложнение,  развитие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7825" marR="0" lvl="0" indent="-255588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совершенст-  вование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73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Активный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отдых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Физкультурные  досуги и Дни  здоровья</a:t>
                      </a:r>
                      <a:endParaRPr/>
                    </a:p>
                  </a:txBody>
                  <a:tcPr marL="0" marR="0" marT="31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патриотическая  направленность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туристские  прогулки и  экскурсии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пешеходные  прогулки и  туризм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Городки,  баскетбол,  футбол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5899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хоккей,  настольный  теннис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819FC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819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1240</Words>
  <Application>Microsoft Office PowerPoint</Application>
  <DocSecurity>0</DocSecurity>
  <PresentationFormat>Широкоэкранный</PresentationFormat>
  <Paragraphs>348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Microsoft Sans Serif</vt:lpstr>
      <vt:lpstr>Times New Roman</vt:lpstr>
      <vt:lpstr>Office Theme</vt:lpstr>
      <vt:lpstr>Презентация PowerPoint</vt:lpstr>
      <vt:lpstr>ФОП ДО</vt:lpstr>
      <vt:lpstr>ИЗМЕНЕНИЯ В СОДЕРЖАНИИ ПО РАЗДЕЛУ СОЦИАЛЬНО-КОММУНИКАТИВНОЕ РАЗВИТИЕ</vt:lpstr>
      <vt:lpstr>ИЗМЕНЕНИЯ В СОДЕРЖАНИИ ПО РАЗДЕЛУ ПОЗНАВАТЕЛЬНОЕ РАЗВИТИЕ (на примере темы «ПРИРОДА»)</vt:lpstr>
      <vt:lpstr>ИЗМЕНЕНИЯ В СОДЕРЖАНИИ ПО РАЗДЕЛУ   РЕЧЕВОЕ РАЗВИТИЕ</vt:lpstr>
      <vt:lpstr>ИЗМЕНЕНИЯ В СОДЕРЖАНИИ ПО РАЗДЕЛУ ХУДОЖЕСТВЕННО-ЭСТЕТИЧЕСКОЕ РАЗВИТИЕ (музыка)</vt:lpstr>
      <vt:lpstr>ИЗМЕНЕНИЯ В СОДЕРЖАНИИ ПО РАЗДЕЛУ  ФИЗИЧЕСКОЕ РАЗВИТИЕ</vt:lpstr>
      <vt:lpstr>ЕДИНОЕ ОБРАЗОВАТЕЛЬНОЕ ПРОСТРАНСТВО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Пользователь</cp:lastModifiedBy>
  <cp:revision>5</cp:revision>
  <dcterms:modified xsi:type="dcterms:W3CDTF">2023-11-09T17:13:18Z</dcterms:modified>
  <cp:category/>
  <dc:identifier/>
  <cp:contentStatus/>
  <dc:language/>
  <cp:version/>
</cp:coreProperties>
</file>