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56" r:id="rId4"/>
    <p:sldId id="273" r:id="rId5"/>
    <p:sldId id="268" r:id="rId6"/>
    <p:sldId id="269" r:id="rId7"/>
    <p:sldId id="270" r:id="rId8"/>
    <p:sldId id="276" r:id="rId9"/>
    <p:sldId id="272" r:id="rId10"/>
    <p:sldId id="271" r:id="rId11"/>
    <p:sldId id="258" r:id="rId12"/>
    <p:sldId id="275" r:id="rId13"/>
    <p:sldId id="257" r:id="rId14"/>
    <p:sldId id="259" r:id="rId15"/>
    <p:sldId id="261" r:id="rId16"/>
    <p:sldId id="263" r:id="rId17"/>
    <p:sldId id="267" r:id="rId18"/>
    <p:sldId id="264" r:id="rId19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24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66CC5-599C-4A08-A2F0-245F21704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2ED825-D740-485D-A331-12867E3B3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06975-9882-41AC-8500-F683D99A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D29A-8B9B-4711-A023-606EA7C93798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3059F-1D71-47BC-A56C-DE5E7EA0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0CBFB-83AA-4027-BCC8-1A12F3BE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A9E1-17B1-4298-A66D-DD573F781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921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E6BD4A-4060-4178-984A-F6D2FAD2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D29A-8B9B-4711-A023-606EA7C93798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7DF581-D41E-435D-A117-5F866A5A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6D428B-1A9A-4F44-8FA9-46FBB332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A9E1-17B1-4298-A66D-DD573F781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88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1B220-2A05-44F5-A34F-8527FE97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B66CF9-CE47-422A-A683-BDEFD4D28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0EC60-2985-4C7D-89DC-E58DE35F3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D29A-8B9B-4711-A023-606EA7C93798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CD2EE6-306E-4558-9363-C80F0F165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E94D81-CA35-402C-BCA0-88BE4C672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A9E1-17B1-4298-A66D-DD573F781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2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19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E4E50-CB0D-4B63-8E46-8EC5E4C6F110}"/>
              </a:ext>
            </a:extLst>
          </p:cNvPr>
          <p:cNvSpPr txBox="1"/>
          <p:nvPr/>
        </p:nvSpPr>
        <p:spPr>
          <a:xfrm>
            <a:off x="1101893" y="4426803"/>
            <a:ext cx="6314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ритмическая деятельность  дошкольников с применением ИКТ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B5923-DBFD-4AC1-99EF-8B1775F51579}"/>
              </a:ext>
            </a:extLst>
          </p:cNvPr>
          <p:cNvSpPr txBox="1"/>
          <p:nvPr/>
        </p:nvSpPr>
        <p:spPr>
          <a:xfrm>
            <a:off x="5483694" y="126660"/>
            <a:ext cx="6021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«Бронцевский»</a:t>
            </a:r>
          </a:p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 «Ферзиковский район»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B4370-3E48-4B8C-A798-CA6DCC559011}"/>
              </a:ext>
            </a:extLst>
          </p:cNvPr>
          <p:cNvSpPr txBox="1"/>
          <p:nvPr/>
        </p:nvSpPr>
        <p:spPr>
          <a:xfrm>
            <a:off x="7416558" y="5900343"/>
            <a:ext cx="6188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</a:t>
            </a:r>
          </a:p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Загребельская Елена Николаевна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E16158-F66C-4932-B2C4-EBC18677F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1" t="31007" r="19406" b="26389"/>
          <a:stretch>
            <a:fillRect/>
          </a:stretch>
        </p:blipFill>
        <p:spPr>
          <a:xfrm rot="5400000">
            <a:off x="7545474" y="1675924"/>
            <a:ext cx="4777979" cy="367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2AA4D1-6DC5-4B8F-96AD-DA0022BBD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68719"/>
            <a:ext cx="5014714" cy="376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179957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4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840409" y="1122363"/>
            <a:ext cx="11607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Дети учатся отбивать такт собственной ладошкой.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Игры в ладоши.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Пальчиковые игры.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Включение различных частей тела в процесс, в том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 числе и притопы ногами.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Знакомство с графическим изложением мелодии. 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Изучение схем. 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Объяснение долгих и коротких звуков в приемах игры, группировка ритмических формул</a:t>
            </a:r>
            <a:r>
              <a:rPr lang="ru-RU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9B6B8-294A-4F65-B6EA-3876D71657DE}"/>
              </a:ext>
            </a:extLst>
          </p:cNvPr>
          <p:cNvSpPr txBox="1"/>
          <p:nvPr/>
        </p:nvSpPr>
        <p:spPr>
          <a:xfrm>
            <a:off x="1776546" y="263250"/>
            <a:ext cx="6241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Ритмизация музыкального процесса при обучении детей пению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9F398B-545C-4C10-90CD-14A719B98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3554073"/>
            <a:ext cx="4333430" cy="326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1814CF-1F1C-4C1F-B8A2-EE386F8F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54" y="3932030"/>
            <a:ext cx="3181670" cy="238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977958-F7C8-4195-9A57-422A384F1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9" y="3812417"/>
            <a:ext cx="3647204" cy="274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AB5792-DD53-43DE-A70A-5634A0FDC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20" y="175782"/>
            <a:ext cx="3822386" cy="287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204428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7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BAD4A-BED1-4488-8665-0D4C4EA44DE9}"/>
              </a:ext>
            </a:extLst>
          </p:cNvPr>
          <p:cNvSpPr txBox="1"/>
          <p:nvPr/>
        </p:nvSpPr>
        <p:spPr>
          <a:xfrm>
            <a:off x="3543300" y="152867"/>
            <a:ext cx="7747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b="1">
              <a:solidFill>
                <a:srgbClr val="7030A0"/>
              </a:solidFill>
            </a:endParaRPr>
          </a:p>
          <a:p>
            <a:endParaRPr lang="ru-RU" sz="2400" b="1">
              <a:solidFill>
                <a:srgbClr val="7030A0"/>
              </a:solidFill>
            </a:endParaRPr>
          </a:p>
          <a:p>
            <a:br>
              <a:rPr lang="ru-RU" sz="2400" b="1">
                <a:solidFill>
                  <a:srgbClr val="7030A0"/>
                </a:solidFill>
              </a:rPr>
            </a:br>
            <a:br>
              <a:rPr lang="ru-RU" sz="2400" b="1">
                <a:solidFill>
                  <a:srgbClr val="7030A0"/>
                </a:solidFill>
              </a:rPr>
            </a:br>
            <a:endParaRPr lang="ru-RU" sz="2400" b="1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3A42A2-453E-473C-B134-9A9F211D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-2" r="8405" b="1"/>
          <a:stretch>
            <a:fillRect/>
          </a:stretch>
        </p:blipFill>
        <p:spPr>
          <a:xfrm>
            <a:off x="4224321" y="-2608"/>
            <a:ext cx="3610712" cy="343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AF97E-8049-4EDB-A7C3-F0A7502E0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" b="12928"/>
          <a:stretch>
            <a:fillRect/>
          </a:stretch>
        </p:blipFill>
        <p:spPr>
          <a:xfrm>
            <a:off x="124763" y="222996"/>
            <a:ext cx="3982658" cy="272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CBFFC3-1868-4C2D-B2B7-62F307CDA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13" y="17060"/>
            <a:ext cx="3892543" cy="293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E4C04-8E9A-4CAC-B9F1-3C48B9EB6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" y="3650611"/>
            <a:ext cx="3759849" cy="283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EBEE70-6C7B-4681-8E2D-5448519C1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13" y="3602038"/>
            <a:ext cx="3759849" cy="283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82D8FA-CC8A-4DC0-A2E4-811FA1528F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84" y="3650610"/>
            <a:ext cx="3759848" cy="283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9230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DFFA250B-D4CE-45AC-BE6C-D59FC70EB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523686"/>
              </p:ext>
            </p:extLst>
          </p:nvPr>
        </p:nvGraphicFramePr>
        <p:xfrm>
          <a:off x="344557" y="97378"/>
          <a:ext cx="11357113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502960224"/>
                    </a:ext>
                  </a:extLst>
                </a:gridCol>
                <a:gridCol w="4439478">
                  <a:extLst>
                    <a:ext uri="{9D8B030D-6E8A-4147-A177-3AD203B41FA5}">
                      <a16:colId xmlns:a16="http://schemas.microsoft.com/office/drawing/2014/main" val="2030035315"/>
                    </a:ext>
                  </a:extLst>
                </a:gridCol>
                <a:gridCol w="2955235">
                  <a:extLst>
                    <a:ext uri="{9D8B030D-6E8A-4147-A177-3AD203B41FA5}">
                      <a16:colId xmlns:a16="http://schemas.microsoft.com/office/drawing/2014/main" val="1743164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Использование слайдов в процессе распевания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Изучение детских танцев и музыкальных игр, импровизационных движений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Праздники и досуги в МДОУ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34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C00000"/>
                          </a:solidFill>
                        </a:rPr>
                        <a:t>Подготовка и применение подвижных слайдов, и их использование в процессе распевания, при подготовке голосового аппарата к пению песен.</a:t>
                      </a:r>
                    </a:p>
                    <a:p>
                      <a:r>
                        <a:rPr lang="ru-RU" b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Работа над ритмической основой любых попевок, потешек и песенок. </a:t>
                      </a:r>
                      <a:r>
                        <a:rPr lang="ru-RU" b="1">
                          <a:solidFill>
                            <a:srgbClr val="C00000"/>
                          </a:solidFill>
                        </a:rPr>
                        <a:t>Выделение звуков различной длины. Понятие о паузе.</a:t>
                      </a:r>
                    </a:p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/>
                        <a:t>Дети легко воспринимают участие взрослых в детских музыкальных танцах и играх. Быстро реагируют на показ, легко вовлекаются  в процесс.</a:t>
                      </a:r>
                    </a:p>
                    <a:p>
                      <a:r>
                        <a:rPr lang="ru-RU" b="1"/>
                        <a:t>Движения становятся раскрепощенными, увеличивается подвижность, вовлеченность в процесс удлиняется, происходит развитие внимания</a:t>
                      </a:r>
                      <a:r>
                        <a:rPr lang="ru-RU"/>
                        <a:t>.</a:t>
                      </a:r>
                    </a:p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C00000"/>
                          </a:solidFill>
                        </a:rPr>
                        <a:t>Дети активно участвуют в праздниках «Богатый урожай»,  День матери, новогодняя елка и т.д. Проводят репетиции хороводов, танцев, сценок, песен, стихов.</a:t>
                      </a:r>
                    </a:p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68046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7CF6E0-135B-4B0D-98B1-2B639D89D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03" y="3677316"/>
            <a:ext cx="3971045" cy="298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430381-F95A-4D2F-B5BE-2C15A2A7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8" y="3755562"/>
            <a:ext cx="3861746" cy="289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EEAB10-50A1-480D-AF05-0B23E67FB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2" y="3796789"/>
            <a:ext cx="3653691" cy="275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1387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B2519-8EA5-441F-A1CB-2DEAA64B87F4}"/>
              </a:ext>
            </a:extLst>
          </p:cNvPr>
          <p:cNvSpPr txBox="1"/>
          <p:nvPr/>
        </p:nvSpPr>
        <p:spPr>
          <a:xfrm>
            <a:off x="4934719" y="92670"/>
            <a:ext cx="62420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Для музыкального движения на занятии очень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важен </a:t>
            </a: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репертуара.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откликается движением на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различную музыку, но только, если она понятна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его телу.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выбирать музыку, которая будет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ребенка двигаться с радостью и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желанием. Это могут быть классические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произведения, фольклор, рок,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джаз. Музыка может быть любого жанра, главное,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она была мелодичной, красивой, в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обработке, понятной детям..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F74C52-0B3E-4744-9004-9331BE65C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" y="151820"/>
            <a:ext cx="4356703" cy="3267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3BD70F-E0FD-4447-8225-B0249DAE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30" y="3792694"/>
            <a:ext cx="4039058" cy="30292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20C9CB-A462-41A5-9B83-2C31E1C79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" y="3579690"/>
            <a:ext cx="4356703" cy="32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72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A7B34-9C64-40B1-A4F2-FA1F222DF246}"/>
              </a:ext>
            </a:extLst>
          </p:cNvPr>
          <p:cNvSpPr txBox="1"/>
          <p:nvPr/>
        </p:nvSpPr>
        <p:spPr>
          <a:xfrm>
            <a:off x="5305783" y="257976"/>
            <a:ext cx="6184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Овладевая </a:t>
            </a:r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ритмичного, выразительного движения,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учится владеть своим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телом, у него формируется правильная осанка,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выразительная легкая походка</a:t>
            </a:r>
            <a:r>
              <a:rPr lang="ru-RU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0148E-8BA5-42A0-922C-63C6BD79F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111125"/>
            <a:ext cx="4654550" cy="349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4A1AEC-BF09-4928-9C3D-4B27A661DABD}"/>
              </a:ext>
            </a:extLst>
          </p:cNvPr>
          <p:cNvSpPr txBox="1"/>
          <p:nvPr/>
        </p:nvSpPr>
        <p:spPr>
          <a:xfrm>
            <a:off x="6553200" y="2867861"/>
            <a:ext cx="6184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навыки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это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передачи в движении наиболее ярких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музыкальной выразительности (формы,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темпа, динамики, метроритма). Музыкально-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ритмические навыки </a:t>
            </a:r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осваиваются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 в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разучивания танцев, народных плясок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 хороводов, упражнений, музыкальных игр,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же в работе над этими навыками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 усложняются</a:t>
            </a:r>
            <a:r>
              <a:rPr lang="ru-RU" sz="200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80942B-19C8-4228-BBAB-29D068C34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1" y="3509963"/>
            <a:ext cx="4292600" cy="32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760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348" y="-40419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E498B-CC77-463D-AD84-F9C045446307}"/>
              </a:ext>
            </a:extLst>
          </p:cNvPr>
          <p:cNvSpPr txBox="1"/>
          <p:nvPr/>
        </p:nvSpPr>
        <p:spPr>
          <a:xfrm>
            <a:off x="4281973" y="0"/>
            <a:ext cx="8507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детей, импровизация движений </a:t>
            </a:r>
          </a:p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музыку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20E66-4FCB-4624-8191-925679BE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4746"/>
          <a:stretch>
            <a:fillRect/>
          </a:stretch>
        </p:blipFill>
        <p:spPr>
          <a:xfrm>
            <a:off x="285348" y="111782"/>
            <a:ext cx="4080265" cy="374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482088-3F8E-4794-BBBA-D17859FE67A5}"/>
              </a:ext>
            </a:extLst>
          </p:cNvPr>
          <p:cNvSpPr txBox="1"/>
          <p:nvPr/>
        </p:nvSpPr>
        <p:spPr>
          <a:xfrm>
            <a:off x="4283496" y="794663"/>
            <a:ext cx="61887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Дети любят изображать походку животных, повадки, играть в народные игры, использовать маски и костюмы животных.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На многих праздниках и развлечениях используются элементы театрализации, сценки и диалоги.</a:t>
            </a:r>
          </a:p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Веселая народная музыка помогает создавать жизнерадостные живые образы, прививает любовь к народной культуре.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04BCA-0A33-488B-BCF7-DE529A5AA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19131" r="6207" b="5700"/>
          <a:stretch>
            <a:fillRect/>
          </a:stretch>
        </p:blipFill>
        <p:spPr>
          <a:xfrm>
            <a:off x="7266824" y="3272111"/>
            <a:ext cx="4639828" cy="305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B44607-6B3D-42A9-80B6-88BFE7C7A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55" y="3637973"/>
            <a:ext cx="3932745" cy="296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EDFB88-48A9-4C39-A99C-8070BD0B6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29" y="3849451"/>
            <a:ext cx="3472478" cy="260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9052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84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16AB1-5E97-47A5-B427-CA469118E22E}"/>
              </a:ext>
            </a:extLst>
          </p:cNvPr>
          <p:cNvSpPr txBox="1"/>
          <p:nvPr/>
        </p:nvSpPr>
        <p:spPr>
          <a:xfrm>
            <a:off x="4873259" y="87755"/>
            <a:ext cx="6197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музыкой являются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многосторонним процессом, в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должны активно</a:t>
            </a:r>
          </a:p>
          <a:p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как педагог, так </a:t>
            </a:r>
          </a:p>
          <a:p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его воспитанники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2A9644-E9CB-43E6-904B-3307BFD11486}"/>
              </a:ext>
            </a:extLst>
          </p:cNvPr>
          <p:cNvSpPr txBox="1"/>
          <p:nvPr/>
        </p:nvSpPr>
        <p:spPr>
          <a:xfrm>
            <a:off x="5177902" y="3533884"/>
            <a:ext cx="6635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чтобы в </a:t>
            </a: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 музицировании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(пении, игре на инструментах, дирижировании, пластическом и речевом интонировании, размышлении и т. д.)ребенок «выплескивал» свое состояние ,«проживал» свое настроение в музыке. Мудрость творчества заключается в том, что не надо «торопить» чувство мыслью, надо довериться бессознательной области души ребенка</a:t>
            </a:r>
            <a:r>
              <a:rPr lang="ru-RU" sz="2000" b="1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9DF9D4-B124-48ED-BDD6-687A4B6F8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" b="25372"/>
          <a:stretch>
            <a:fillRect/>
          </a:stretch>
        </p:blipFill>
        <p:spPr>
          <a:xfrm>
            <a:off x="53575" y="94247"/>
            <a:ext cx="5028677" cy="3293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93AEAD-F8F6-4986-808C-A86D7E398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676" r="16755" b="4584"/>
          <a:stretch>
            <a:fillRect/>
          </a:stretch>
        </p:blipFill>
        <p:spPr>
          <a:xfrm>
            <a:off x="149225" y="3235580"/>
            <a:ext cx="5028677" cy="3558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4ADF6-9849-4776-8690-7CDD5D894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2065"/>
          <a:stretch>
            <a:fillRect/>
          </a:stretch>
        </p:blipFill>
        <p:spPr>
          <a:xfrm>
            <a:off x="8346587" y="293135"/>
            <a:ext cx="3696188" cy="3327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1864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94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4D58E-B56B-447A-97C2-B4B33269C774}"/>
              </a:ext>
            </a:extLst>
          </p:cNvPr>
          <p:cNvSpPr txBox="1"/>
          <p:nvPr/>
        </p:nvSpPr>
        <p:spPr>
          <a:xfrm>
            <a:off x="3134402" y="190947"/>
            <a:ext cx="6250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</a:rPr>
              <a:t>Работа с родителями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5703E-DD22-4A3C-AD60-658EDD2D20BF}"/>
              </a:ext>
            </a:extLst>
          </p:cNvPr>
          <p:cNvSpPr txBox="1"/>
          <p:nvPr/>
        </p:nvSpPr>
        <p:spPr>
          <a:xfrm>
            <a:off x="5493565" y="649230"/>
            <a:ext cx="52950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Дети старших групп очень любят, когда их родители принимают активное участие в детских праздниках и досугах. </a:t>
            </a:r>
          </a:p>
          <a:p>
            <a:r>
              <a:rPr lang="ru-RU" sz="2000" b="1">
                <a:solidFill>
                  <a:srgbClr val="7030A0"/>
                </a:solidFill>
              </a:rPr>
              <a:t>Изготовление атрибутов и оформление выставок – дело рук родителей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425D1-985B-4A6A-BFFF-313DED93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0" y="649230"/>
            <a:ext cx="5026285" cy="3769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58FF3-2762-45B9-9AB4-4CD6031A3D19}"/>
              </a:ext>
            </a:extLst>
          </p:cNvPr>
          <p:cNvSpPr txBox="1"/>
          <p:nvPr/>
        </p:nvSpPr>
        <p:spPr>
          <a:xfrm>
            <a:off x="5493565" y="2465670"/>
            <a:ext cx="545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70C0"/>
                </a:solidFill>
              </a:rPr>
              <a:t>Шумовые музыкальные инструменты ,</a:t>
            </a:r>
          </a:p>
          <a:p>
            <a:r>
              <a:rPr lang="ru-RU" sz="2400" b="1">
                <a:solidFill>
                  <a:srgbClr val="0070C0"/>
                </a:solidFill>
              </a:rPr>
              <a:t> творчество родителей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10CEB-9F0D-4742-AC69-EB35674A8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9467" r="15921"/>
          <a:stretch>
            <a:fillRect/>
          </a:stretch>
        </p:blipFill>
        <p:spPr>
          <a:xfrm>
            <a:off x="9475304" y="3170512"/>
            <a:ext cx="2628827" cy="292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AE438A-4970-420F-8C23-C243718A6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19056" r="3305" b="25975"/>
          <a:stretch>
            <a:fillRect/>
          </a:stretch>
        </p:blipFill>
        <p:spPr>
          <a:xfrm>
            <a:off x="600471" y="4418945"/>
            <a:ext cx="4341423" cy="205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B853E5-DE88-4ABB-9DA0-E96CD208F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4" y="3296668"/>
            <a:ext cx="4354031" cy="326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3027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5" y="9737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F680B0-D515-404C-855B-ED63B1715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00" y="189253"/>
            <a:ext cx="8785067" cy="6571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A6E407-A8BE-4941-915B-F3627B6009B2}"/>
              </a:ext>
            </a:extLst>
          </p:cNvPr>
          <p:cNvSpPr txBox="1"/>
          <p:nvPr/>
        </p:nvSpPr>
        <p:spPr>
          <a:xfrm>
            <a:off x="3200400" y="5952816"/>
            <a:ext cx="6837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>
                <a:solidFill>
                  <a:srgbClr val="B41C90"/>
                </a:solidFill>
                <a:highlight>
                  <a:srgbClr val="00FFFF"/>
                </a:highligh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545965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6EB61-B30A-4DEB-9D65-759CAD955A86}"/>
              </a:ext>
            </a:extLst>
          </p:cNvPr>
          <p:cNvSpPr txBox="1"/>
          <p:nvPr/>
        </p:nvSpPr>
        <p:spPr>
          <a:xfrm>
            <a:off x="4820956" y="182219"/>
            <a:ext cx="6184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ребенка музыкальных способностей —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задача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сегодняшнего дня, на которую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нацелена учебная программа ДОУ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763D17-00F2-43A0-A566-1A1D04536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t="28890" r="4755" b="29698"/>
          <a:stretch>
            <a:fillRect/>
          </a:stretch>
        </p:blipFill>
        <p:spPr>
          <a:xfrm>
            <a:off x="417926" y="237472"/>
            <a:ext cx="4017596" cy="334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E7F898-2E66-457D-B78C-0150FC99A408}"/>
              </a:ext>
            </a:extLst>
          </p:cNvPr>
          <p:cNvSpPr txBox="1"/>
          <p:nvPr/>
        </p:nvSpPr>
        <p:spPr>
          <a:xfrm>
            <a:off x="4790228" y="1277810"/>
            <a:ext cx="59215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и движение помогают воспитывать детей, дают возможность познать мир. Через музыку и движение у ребенка развивается не только художественный вкус и творческое воображение, но и любовь к жизни, человеку, природе, формируется внутренний духовный мир ребенка.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2395A-B2DD-4B74-A0CD-FBE5B3DB0863}"/>
              </a:ext>
            </a:extLst>
          </p:cNvPr>
          <p:cNvSpPr txBox="1"/>
          <p:nvPr/>
        </p:nvSpPr>
        <p:spPr>
          <a:xfrm>
            <a:off x="4903994" y="3355182"/>
            <a:ext cx="62801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раскрыть творческий потенциал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развить природные способности у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воспитанников средствами ритмики;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приобщить детей к искусству танца;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танцевальные и музыкальные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E08795-83C8-425C-B01D-F2CB8AEEA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" y="3678792"/>
            <a:ext cx="4089285" cy="307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3FE60C-5418-46FE-9D4D-0CE0743BC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881" y="3002771"/>
            <a:ext cx="2503341" cy="375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85860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80744F-C01B-4DD6-A81E-080CCDC8F2A9}"/>
              </a:ext>
            </a:extLst>
          </p:cNvPr>
          <p:cNvSpPr txBox="1"/>
          <p:nvPr/>
        </p:nvSpPr>
        <p:spPr>
          <a:xfrm>
            <a:off x="203200" y="418956"/>
            <a:ext cx="1210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</a:rPr>
              <a:t>Первые представления о музыке и музыкальных инструментах формируются в период дошкольного детства</a:t>
            </a:r>
            <a:r>
              <a:rPr lang="ru-RU"/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CD0972-7389-4F9E-88FA-A24908435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-23970" r="-91491" b="-73842"/>
          <a:stretch>
            <a:fillRect/>
          </a:stretch>
        </p:blipFill>
        <p:spPr>
          <a:xfrm>
            <a:off x="378517" y="489754"/>
            <a:ext cx="7266055" cy="636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DEE4C1-79D1-41A3-9020-E3F121021042}"/>
              </a:ext>
            </a:extLst>
          </p:cNvPr>
          <p:cNvSpPr txBox="1"/>
          <p:nvPr/>
        </p:nvSpPr>
        <p:spPr>
          <a:xfrm>
            <a:off x="3909118" y="995363"/>
            <a:ext cx="845819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 1) формировать красивую осанку, учить выразительным, пластичным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движениям;</a:t>
            </a:r>
          </a:p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2) развивать восприятие музыкальных образов, способность выражать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их в движении, согласовывая с характером музыки,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средствами музыкальной выразительности;</a:t>
            </a:r>
          </a:p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3) совершенствовать танцевальные движения, используя все виды шага;</a:t>
            </a:r>
          </a:p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4) выразительно и качественно исполнять танцы с различными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предметами, давая собственную интерпретацию;</a:t>
            </a:r>
          </a:p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5) учить овладению техническими приемами, мимикой и жестом, выражению своих эмоций в осанке и позах;</a:t>
            </a:r>
          </a:p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7) поощрять придумывание собственного игрового образа, персонажа;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составление "своей" пляски на основе комбинирования различных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элементов физкультурных упражнений, танцевальных, применять на практике систему эффективных методов и приёмов по развитию музыкальных способностей детей дошкольного возраста.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E0C008-3A21-40FC-8693-9CAEC8D7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1" y="4545497"/>
            <a:ext cx="3852318" cy="22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24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5"/>
          <p:cNvSpPr>
            <a:spLocks noGrp="1" noChangeShapeType="1"/>
          </p:cNvSpPr>
          <p:nvPr>
            <p:ph type="title"/>
          </p:nvPr>
        </p:nvSpPr>
        <p:spPr bwMode="auto">
          <a:xfrm>
            <a:off x="385644" y="85263"/>
            <a:ext cx="10687238" cy="750846"/>
          </a:xfrm>
          <a:prstGeom prst="rect">
            <a:avLst/>
          </a:prstGeom>
        </p:spPr>
        <p:txBody>
          <a:bodyPr lIns="0" tIns="12064" rIns="0" bIns="0" anchor="t">
            <a:spAutoFit/>
          </a:bodyPr>
          <a:lstStyle>
            <a:lvl1pPr mar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>
                <a:solidFill>
                  <a:schemeClr val="dk2"/>
                </a:solidFill>
                <a:latin typeface="Calibri" panose="020F0502020204030204"/>
              </a:defRPr>
            </a:lvl1pPr>
            <a:lvl2pPr mar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>
                <a:solidFill>
                  <a:schemeClr val="dk2"/>
                </a:solidFill>
                <a:latin typeface="Calibri" panose="020F0502020204030204"/>
              </a:defRPr>
            </a:lvl2pPr>
            <a:lvl3pPr mar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>
                <a:solidFill>
                  <a:schemeClr val="dk2"/>
                </a:solidFill>
                <a:latin typeface="Calibri" panose="020F0502020204030204"/>
              </a:defRPr>
            </a:lvl3pPr>
            <a:lvl4pPr mar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>
                <a:solidFill>
                  <a:schemeClr val="dk2"/>
                </a:solidFill>
                <a:latin typeface="Calibri" panose="020F0502020204030204"/>
              </a:defRPr>
            </a:lvl4pPr>
            <a:lvl5pPr mar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>
                <a:solidFill>
                  <a:schemeClr val="dk2"/>
                </a:solidFill>
                <a:latin typeface="Calibri" panose="020F0502020204030204"/>
              </a:defRPr>
            </a:lvl5pPr>
          </a:lstStyle>
          <a:p>
            <a:pPr marL="1587" lvl="0" indent="0">
              <a:spcBef>
                <a:spcPts val="100"/>
              </a:spcBef>
              <a:buNone/>
              <a:defRPr/>
            </a:pPr>
            <a:r>
              <a:rPr sz="2400" b="1" i="0" u="none">
                <a:solidFill>
                  <a:srgbClr val="1D2C5A"/>
                </a:solidFill>
                <a:latin typeface="Arial"/>
                <a:ea typeface="Arial"/>
              </a:rPr>
              <a:t>ИЗМЕНЕНИЯ В СОДЕРЖАНИИ ПО РАЗДЕЛУ</a:t>
            </a:r>
            <a:br>
              <a:rPr sz="2400" b="1" i="0" u="none">
                <a:solidFill>
                  <a:srgbClr val="1D2C5A"/>
                </a:solidFill>
                <a:latin typeface="Arial"/>
                <a:ea typeface="Arial"/>
              </a:rPr>
            </a:br>
            <a:r>
              <a:rPr sz="2400" b="1" i="0" u="none">
                <a:solidFill>
                  <a:srgbClr val="1D2C5A"/>
                </a:solidFill>
                <a:latin typeface="Arial"/>
                <a:ea typeface="Arial"/>
              </a:rPr>
              <a:t>ХУДОЖЕСТВЕННО-ЭСТЕТИЧЕСКОЕ РАЗВИТИЕ (музыка)</a:t>
            </a:r>
            <a:r>
              <a:rPr lang="ru-RU" sz="2400" b="1" i="0" u="none">
                <a:solidFill>
                  <a:srgbClr val="1D2C5A"/>
                </a:solidFill>
                <a:latin typeface="Arial"/>
                <a:ea typeface="Arial"/>
              </a:rPr>
              <a:t>ФОП</a:t>
            </a:r>
            <a:endParaRPr sz="2400"/>
          </a:p>
        </p:txBody>
      </p:sp>
      <p:graphicFrame>
        <p:nvGraphicFramePr>
          <p:cNvPr id="9219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691717"/>
              </p:ext>
            </p:extLst>
          </p:nvPr>
        </p:nvGraphicFramePr>
        <p:xfrm>
          <a:off x="385644" y="822768"/>
          <a:ext cx="11420713" cy="5810426"/>
        </p:xfrm>
        <a:graphic>
          <a:graphicData uri="http://schemas.openxmlformats.org/drawingml/2006/table">
            <a:tbl>
              <a:tblPr/>
              <a:tblGrid>
                <a:gridCol w="116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9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98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26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3577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1 – 2 года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2 – 3 года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3 – 4 года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7650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4 – 5 лет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7650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5 – 6 лет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7650" marR="0" lvl="0" indent="0" algn="l" defTabSz="914400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6 – 7 лет</a:t>
                      </a:r>
                      <a:endParaRPr lang="ru-RU" sz="1800" b="0" i="0" u="none" strike="noStrike" cap="none">
                        <a:ln>
                          <a:noFill/>
                        </a:ln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282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Слушание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музыки</a:t>
                      </a:r>
                      <a:endParaRPr/>
                    </a:p>
                  </a:txBody>
                  <a:tcPr marL="0" marR="0" marT="444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7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Приобщение к  слушанью  музыки,  обучение  способности  чувствовать  характер  музыки,  различать на  слух разные  по тембру  инструменты,  петь,  подпевать  выполнять  движения под  музыку,  выполнять  имитационные  упражнения.</a:t>
                      </a:r>
                      <a:endParaRPr/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0" algn="ctr" defTabSz="914400">
                        <a:lnSpc>
                          <a:spcPct val="100000"/>
                        </a:lnSpc>
                        <a:spcBef>
                          <a:spcPts val="9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Восприятие  различной  музыки</a:t>
                      </a:r>
                      <a:endParaRPr/>
                    </a:p>
                  </a:txBody>
                  <a:tcPr marL="0" marR="0" marT="12446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0" lvl="0" indent="0" algn="ctr" defTabSz="914400">
                        <a:lnSpc>
                          <a:spcPct val="100000"/>
                        </a:lnSpc>
                        <a:spcBef>
                          <a:spcPts val="9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выделение  звуков по  высоте</a:t>
                      </a:r>
                      <a:endParaRPr/>
                    </a:p>
                  </a:txBody>
                  <a:tcPr marL="0" marR="0" marT="12446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творчество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композиторов</a:t>
                      </a:r>
                      <a:endParaRPr/>
                    </a:p>
                  </a:txBody>
                  <a:tcPr marL="0" marR="0" marT="444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63513" marR="0" lvl="0" indent="-1587" algn="ctr" defTabSz="914400">
                        <a:lnSpc>
                          <a:spcPct val="100000"/>
                        </a:lnSpc>
                        <a:spcBef>
                          <a:spcPts val="9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различие  музыкальных  жанров</a:t>
                      </a:r>
                      <a:endParaRPr/>
                    </a:p>
                  </a:txBody>
                  <a:tcPr marL="0" marR="0" marT="12446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Государственный гимн РФ</a:t>
                      </a:r>
                      <a:endParaRPr/>
                    </a:p>
                  </a:txBody>
                  <a:tcPr marL="0" marR="0" marT="12446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56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Пение</a:t>
                      </a:r>
                      <a:endParaRPr/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Подпевание</a:t>
                      </a:r>
                      <a:endParaRPr/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певческие  навыки</a:t>
                      </a:r>
                      <a:endParaRPr/>
                    </a:p>
                  </a:txBody>
                  <a:tcPr marL="0" marR="0" marT="50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выразительность пения</a:t>
                      </a:r>
                      <a:endParaRPr/>
                    </a:p>
                  </a:txBody>
                  <a:tcPr marL="0" marR="0" marT="50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сольное  пение</a:t>
                      </a:r>
                      <a:endParaRPr/>
                    </a:p>
                  </a:txBody>
                  <a:tcPr marL="0" marR="0" marT="50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" marR="0" lvl="0" indent="0" algn="l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1587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самостоятельное пение</a:t>
                      </a:r>
                      <a:endParaRPr/>
                    </a:p>
                  </a:txBody>
                  <a:tcPr marL="0" marR="0" marT="12509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282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37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Песенное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творчество</a:t>
                      </a:r>
                      <a:endParaRPr/>
                    </a:p>
                  </a:txBody>
                  <a:tcPr marL="0" marR="0" marT="50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Сочинять  мелодии по  образцу</a:t>
                      </a:r>
                      <a:endParaRPr/>
                    </a:p>
                  </a:txBody>
                  <a:tcPr marL="0" marR="0" marT="12509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7163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ответ на  музыкальные  вопросы</a:t>
                      </a:r>
                      <a:endParaRPr/>
                    </a:p>
                  </a:txBody>
                  <a:tcPr marL="0" marR="0" marT="12509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импровизация</a:t>
                      </a:r>
                      <a:endParaRPr/>
                    </a:p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мелодии</a:t>
                      </a:r>
                      <a:endParaRPr/>
                    </a:p>
                  </a:txBody>
                  <a:tcPr marL="0" marR="0" marT="12509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придумывание</a:t>
                      </a:r>
                      <a:endParaRPr/>
                    </a:p>
                    <a:p>
                      <a:pPr marL="1587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мелодий</a:t>
                      </a:r>
                      <a:endParaRPr/>
                    </a:p>
                  </a:txBody>
                  <a:tcPr marL="0" marR="0" marT="12509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534">
                <a:tc>
                  <a:txBody>
                    <a:bodyPr/>
                    <a:lstStyle/>
                    <a:p>
                      <a:pPr marL="90488" marR="0" lvl="0" indent="0" algn="just" defTabSz="914400">
                        <a:lnSpc>
                          <a:spcPct val="100000"/>
                        </a:lnSpc>
                        <a:spcBef>
                          <a:spcPts val="1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Музыкально-  ритмические  движения</a:t>
                      </a:r>
                      <a:endParaRPr/>
                    </a:p>
                  </a:txBody>
                  <a:tcPr marL="0" marR="0" marT="14795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0338" marR="0" lvl="0" indent="-1587" algn="ctr" defTabSz="914400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Реагировать  на  начало/конец  музыки</a:t>
                      </a:r>
                      <a:endParaRPr/>
                    </a:p>
                  </a:txBody>
                  <a:tcPr marL="0" marR="0" marT="4064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6687" marR="0" lvl="0" indent="0" algn="ctr" defTabSz="914400">
                        <a:lnSpc>
                          <a:spcPct val="100000"/>
                        </a:lnSpc>
                        <a:spcBef>
                          <a:spcPts val="1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передавать  характер  музыки</a:t>
                      </a:r>
                      <a:endParaRPr/>
                    </a:p>
                  </a:txBody>
                  <a:tcPr marL="0" marR="0" marT="14795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7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развитие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чувства ритма</a:t>
                      </a:r>
                      <a:endParaRPr/>
                    </a:p>
                  </a:txBody>
                  <a:tcPr marL="0" marR="0" marT="57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138113" algn="ctr" defTabSz="914400">
                        <a:lnSpc>
                          <a:spcPct val="100000"/>
                        </a:lnSpc>
                        <a:spcBef>
                          <a:spcPts val="1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передача  эмоционально  содержания</a:t>
                      </a:r>
                      <a:endParaRPr/>
                    </a:p>
                  </a:txBody>
                  <a:tcPr marL="0" marR="0" marT="14795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2190">
                <a:tc>
                  <a:txBody>
                    <a:bodyPr/>
                    <a:lstStyle/>
                    <a:p>
                      <a:pPr marL="90488" marR="0" lvl="0" indent="0" algn="l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Игра на  музыкальных  инструментах</a:t>
                      </a:r>
                      <a:endParaRPr/>
                    </a:p>
                  </a:txBody>
                  <a:tcPr marL="0" marR="0" marT="1257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>
                        <a:lnSpc>
                          <a:spcPct val="100000"/>
                        </a:lnSpc>
                        <a:spcBef>
                          <a:spcPts val="10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Ознакомление  с  </a:t>
                      </a:r>
                      <a:r>
                        <a:rPr lang="ru-RU" sz="13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инструментами</a:t>
                      </a:r>
                      <a:endParaRPr/>
                    </a:p>
                  </a:txBody>
                  <a:tcPr marL="0" marR="0" marT="13335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1587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умение  подыгрывать  на ударных</a:t>
                      </a:r>
                      <a:endParaRPr/>
                    </a:p>
                  </a:txBody>
                  <a:tcPr marL="0" marR="0" marT="1257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55575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исполнение  простейших  мелодий</a:t>
                      </a:r>
                      <a:endParaRPr/>
                    </a:p>
                  </a:txBody>
                  <a:tcPr marL="0" marR="0" marT="1257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исполнение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в ансамбле</a:t>
                      </a:r>
                      <a:endParaRPr/>
                    </a:p>
                  </a:txBody>
                  <a:tcPr marL="0" marR="0" marT="5715" marB="0">
                    <a:lnL w="12700" algn="ctr">
                      <a:solidFill>
                        <a:srgbClr val="FFFFFF"/>
                      </a:solidFill>
                    </a:lnL>
                    <a:lnR w="28575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600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Танцевальное  творчество</a:t>
                      </a:r>
                      <a:endParaRPr/>
                    </a:p>
                  </a:txBody>
                  <a:tcPr marL="0" marR="0" marT="57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FFFFFF"/>
                      </a:solidFill>
                    </a:lnL>
                    <a:lnR w="28575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Придумывание движений,  композиций</a:t>
                      </a:r>
                      <a:endParaRPr/>
                    </a:p>
                  </a:txBody>
                  <a:tcPr marL="0" marR="0" marT="125730" marB="0">
                    <a:lnL w="28575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3513" marR="0" lvl="0" indent="-3175" algn="ctr" defTabSz="914400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 передача  музыкальных  образов</a:t>
                      </a:r>
                      <a:endParaRPr/>
                    </a:p>
                  </a:txBody>
                  <a:tcPr marL="0" marR="0" marT="125730" marB="0">
                    <a:lnL w="12700" algn="ctr">
                      <a:solidFill>
                        <a:srgbClr val="FFFFFF"/>
                      </a:solidFill>
                    </a:lnL>
                    <a:lnR w="28575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9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3B99C-A96A-4763-9FB2-C4EBE5658408}"/>
              </a:ext>
            </a:extLst>
          </p:cNvPr>
          <p:cNvSpPr txBox="1"/>
          <p:nvPr/>
        </p:nvSpPr>
        <p:spPr>
          <a:xfrm>
            <a:off x="787400" y="245328"/>
            <a:ext cx="6250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Методы и приемы обучения музыкально-ритмическим движениям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D61CA-65AA-4AE3-8197-BC4A7C2D7C27}"/>
              </a:ext>
            </a:extLst>
          </p:cNvPr>
          <p:cNvSpPr txBox="1"/>
          <p:nvPr/>
        </p:nvSpPr>
        <p:spPr>
          <a:xfrm>
            <a:off x="340402" y="1738855"/>
            <a:ext cx="6250898" cy="479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 метод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(используется  как взаимодействие слухового и наглядно–зрительного анализатора)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показа </a:t>
            </a: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(разучивание новых движений)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иллюстрированной наглядности 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сопровождение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(правильная выбранная музыка несет в себе те эмоции которые ребенок проявляет в танце)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методы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(д/б краткими , точными, конкретными)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(многократное повторение музыкально –ритмических движений)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Импровизационный метод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метод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(подбор игры отвечающая задачам, содержанию занятий по возрасту)</a:t>
            </a: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defRPr/>
            </a:pPr>
            <a:r>
              <a:rPr kumimoji="0" lang="ru-RU" altLang="ru-RU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Концентрический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kumimoji="0" lang="ru-RU" altLang="ru-RU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 определяет танцевальные движения, вновь возвращается к пройденному)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073796-FF83-4B7A-B37D-99C595C2A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50" y="2317958"/>
            <a:ext cx="3782849" cy="283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4312D0-4DC9-4652-9F15-65255E54E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45" y="80053"/>
            <a:ext cx="3787901" cy="285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790621-EA82-452E-87DC-29FBA9DAE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88" y="4388242"/>
            <a:ext cx="3262112" cy="245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1727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3C9DA4-99F2-4155-87B9-B0AF98721160}"/>
              </a:ext>
            </a:extLst>
          </p:cNvPr>
          <p:cNvSpPr txBox="1"/>
          <p:nvPr/>
        </p:nvSpPr>
        <p:spPr>
          <a:xfrm>
            <a:off x="3643098" y="782705"/>
            <a:ext cx="64336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/>
              <a:t>Игра на детских музыкальных инструментах пронизывает все виды музыкальной деятельности, обогащая их и превращая в синкретические формы детского музицировании: дети поют и аккомпанируют себе на инструментах, танцуют с инструментами, аккомпанируют движению, озвучивают инструментами стихи и сказки в театрализованных играх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EEA06E-54CE-429C-BE39-CBEA45C2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r="3232"/>
          <a:stretch>
            <a:fillRect/>
          </a:stretch>
        </p:blipFill>
        <p:spPr>
          <a:xfrm>
            <a:off x="113696" y="97378"/>
            <a:ext cx="3443459" cy="474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CFEA32-C477-43AD-9E99-944F61D0C181}"/>
              </a:ext>
            </a:extLst>
          </p:cNvPr>
          <p:cNvSpPr txBox="1"/>
          <p:nvPr/>
        </p:nvSpPr>
        <p:spPr>
          <a:xfrm>
            <a:off x="4001312" y="184188"/>
            <a:ext cx="4162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музыки в нашем саду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E2F94F-BE72-4FE4-88E1-78F59681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561" y="185169"/>
            <a:ext cx="1008013" cy="125583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70557F-8072-4507-B981-547540458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901" b="14091"/>
          <a:stretch>
            <a:fillRect/>
          </a:stretch>
        </p:blipFill>
        <p:spPr>
          <a:xfrm>
            <a:off x="3429470" y="3876013"/>
            <a:ext cx="4271996" cy="267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EFD7BB-DB9E-4319-9FB0-02082C022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60" y="3124279"/>
            <a:ext cx="3998706" cy="301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810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2A64F-D708-4919-9A16-736E06AB8A3D}"/>
              </a:ext>
            </a:extLst>
          </p:cNvPr>
          <p:cNvSpPr txBox="1"/>
          <p:nvPr/>
        </p:nvSpPr>
        <p:spPr>
          <a:xfrm>
            <a:off x="3470413" y="328082"/>
            <a:ext cx="6241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</a:rPr>
              <a:t>Детские  музыкальные инструменты</a:t>
            </a:r>
          </a:p>
        </p:txBody>
      </p:sp>
      <p:graphicFrame>
        <p:nvGraphicFramePr>
          <p:cNvPr id="7" name="Таблица 9">
            <a:extLst>
              <a:ext uri="{FF2B5EF4-FFF2-40B4-BE49-F238E27FC236}">
                <a16:creationId xmlns:a16="http://schemas.microsoft.com/office/drawing/2014/main" id="{256EFABA-4E63-4132-9B26-D525CC37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101557"/>
              </p:ext>
            </p:extLst>
          </p:nvPr>
        </p:nvGraphicFramePr>
        <p:xfrm>
          <a:off x="808843" y="697414"/>
          <a:ext cx="10906683" cy="5832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899">
                  <a:extLst>
                    <a:ext uri="{9D8B030D-6E8A-4147-A177-3AD203B41FA5}">
                      <a16:colId xmlns:a16="http://schemas.microsoft.com/office/drawing/2014/main" val="3145301611"/>
                    </a:ext>
                  </a:extLst>
                </a:gridCol>
                <a:gridCol w="3737535">
                  <a:extLst>
                    <a:ext uri="{9D8B030D-6E8A-4147-A177-3AD203B41FA5}">
                      <a16:colId xmlns:a16="http://schemas.microsoft.com/office/drawing/2014/main" val="1790461248"/>
                    </a:ext>
                  </a:extLst>
                </a:gridCol>
                <a:gridCol w="3990249">
                  <a:extLst>
                    <a:ext uri="{9D8B030D-6E8A-4147-A177-3AD203B41FA5}">
                      <a16:colId xmlns:a16="http://schemas.microsoft.com/office/drawing/2014/main" val="2820544596"/>
                    </a:ext>
                  </a:extLst>
                </a:gridCol>
              </a:tblGrid>
              <a:tr h="1325570">
                <a:tc>
                  <a:txBody>
                    <a:bodyPr/>
                    <a:lstStyle/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Мелодические: звуковысотные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Шумовые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Самодельные шумовые инструменты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6215"/>
                  </a:ext>
                </a:extLst>
              </a:tr>
              <a:tr h="4506934">
                <a:tc>
                  <a:txBody>
                    <a:bodyPr/>
                    <a:lstStyle/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Металлофон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Ксилофон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коробочка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тарелочки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треугольник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ложки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бубен</a:t>
                      </a:r>
                    </a:p>
                    <a:p>
                      <a:r>
                        <a:rPr lang="ru-RU" sz="20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клевесы</a:t>
                      </a:r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трещотки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колокольчики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барабан</a:t>
                      </a:r>
                    </a:p>
                    <a:p>
                      <a:r>
                        <a:rPr lang="ru-RU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кастаньеты</a:t>
                      </a:r>
                    </a:p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61972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5B62CB-2F9A-4032-B8CD-8B85A979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17" y="1994888"/>
            <a:ext cx="2075553" cy="1557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71F2BA-4DB4-455E-A77B-5166ECC7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0" y="3105081"/>
            <a:ext cx="2536159" cy="19021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2D7054-30D0-4FB0-93C7-B98DE8A83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592" y="4902525"/>
            <a:ext cx="2068707" cy="1551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003A46-E3FC-4AC0-A942-547973ED4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671" y="2106102"/>
            <a:ext cx="1879894" cy="14165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7FD736-E641-4ACF-8F35-818571455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794" y="3564004"/>
            <a:ext cx="1897732" cy="14165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5D7A34-A52D-4186-9788-20A4F65EF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850" y="2284481"/>
            <a:ext cx="1082133" cy="7559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5C2F4C-FD1B-411E-B352-0990920AA7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096" y="2700394"/>
            <a:ext cx="1327243" cy="8619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273F95-4A8F-4162-817E-32C009170E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452" y="2897049"/>
            <a:ext cx="1060083" cy="10600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1859F6-D06C-4E22-9D93-1243489F0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9369" y="3509963"/>
            <a:ext cx="755970" cy="6523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2B073A-2CFB-472E-930E-0E087565AF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2664" y="3747363"/>
            <a:ext cx="1319595" cy="9869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C79042-0C3C-4296-BBF4-65152F0629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4161" y="4569700"/>
            <a:ext cx="1334540" cy="10988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4318434-93B7-4AEC-89F0-74A050D73B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7381" y="5409431"/>
            <a:ext cx="773970" cy="8094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86DD31-B98E-4EEA-B00A-7122C750EE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7363" y="5007201"/>
            <a:ext cx="773970" cy="10988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67B9DDE-9DC9-4D98-8103-4879EE2431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8843" y="4522634"/>
            <a:ext cx="2490948" cy="14033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EF275DA-40F4-479C-B80F-0485934C97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2060" y="2423417"/>
            <a:ext cx="2042637" cy="15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39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7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DB499-5286-4391-A98F-0DBF5FC757F6}"/>
              </a:ext>
            </a:extLst>
          </p:cNvPr>
          <p:cNvSpPr txBox="1"/>
          <p:nvPr/>
        </p:nvSpPr>
        <p:spPr>
          <a:xfrm>
            <a:off x="3200400" y="282044"/>
            <a:ext cx="6241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7030A0"/>
                </a:solidFill>
              </a:rPr>
              <a:t>Применение наглядных пособий, изучение способов игры на шумовых инструментах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C41CE-F588-456E-BD1B-A92FBDDC05D1}"/>
              </a:ext>
            </a:extLst>
          </p:cNvPr>
          <p:cNvSpPr txBox="1"/>
          <p:nvPr/>
        </p:nvSpPr>
        <p:spPr>
          <a:xfrm>
            <a:off x="5382592" y="1024985"/>
            <a:ext cx="62417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/>
              <a:t>Дети знакомятся с внешним видом инструментов.</a:t>
            </a:r>
          </a:p>
          <a:p>
            <a:r>
              <a:rPr lang="ru-RU" sz="2000" b="1"/>
              <a:t> Слушают музыкальные загадки.</a:t>
            </a:r>
          </a:p>
          <a:p>
            <a:r>
              <a:rPr lang="ru-RU" sz="2000" b="1"/>
              <a:t> Угадывают инструмент.</a:t>
            </a:r>
          </a:p>
          <a:p>
            <a:r>
              <a:rPr lang="ru-RU" sz="2000" b="1"/>
              <a:t>Дети пробуют играть, исследуют устройство инструментов, изучают приемы игры на разных шумовых инструментах, старшие – на мелодических инструментах – металлофонах, треугольник</a:t>
            </a:r>
            <a:r>
              <a:rPr lang="ru-RU" sz="2000"/>
              <a:t>ах.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2214F6-A81C-4D88-951D-B67E91F8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555" y="501480"/>
            <a:ext cx="3899511" cy="29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02CF09-E8B7-4256-8F9C-D005F81C9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253" y="3306364"/>
            <a:ext cx="4587686" cy="345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CBB9E9-4D81-4926-9FE6-D0E408175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38" y="3405017"/>
            <a:ext cx="4334415" cy="326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3368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BDA1B-DB5A-412F-99BB-7FC57782E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8A128-9A10-4E7C-B9F2-6D90C089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4596D-E660-469A-8557-22D3BBB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175A-7BC6-4B57-8CB0-7F15F360D55D}"/>
              </a:ext>
            </a:extLst>
          </p:cNvPr>
          <p:cNvSpPr txBox="1"/>
          <p:nvPr/>
        </p:nvSpPr>
        <p:spPr>
          <a:xfrm>
            <a:off x="3200400" y="9737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78395-7820-4A26-9097-D496CCA93632}"/>
              </a:ext>
            </a:extLst>
          </p:cNvPr>
          <p:cNvSpPr txBox="1"/>
          <p:nvPr/>
        </p:nvSpPr>
        <p:spPr>
          <a:xfrm>
            <a:off x="787400" y="1600200"/>
            <a:ext cx="1160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F9C22-4AA1-4970-8A23-A3C3FAF618CF}"/>
              </a:ext>
            </a:extLst>
          </p:cNvPr>
          <p:cNvSpPr txBox="1"/>
          <p:nvPr/>
        </p:nvSpPr>
        <p:spPr>
          <a:xfrm>
            <a:off x="4090646" y="302705"/>
            <a:ext cx="75117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шаги в музыке. Танцевальное творчество. Знакомство с инструментами детского оркестра</a:t>
            </a:r>
          </a:p>
          <a:p>
            <a:endParaRPr lang="ru-RU" sz="2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Использование привлекательных для детей форм ритмической деятельности. Паровозик. Танец маленьких утят. Помогатор. Танец лесных зверят. Танец с погремушкой. Знакомство со звучанием и внешним видом шумовых инструментов</a:t>
            </a:r>
          </a:p>
          <a:p>
            <a:endParaRPr lang="ru-RU" sz="2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D0FF30-A01B-406F-A4FC-C7D6D5464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554">
            <a:off x="296697" y="3443259"/>
            <a:ext cx="4095038" cy="308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445D45-B227-4B57-B617-23C600D08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 r="19675"/>
          <a:stretch>
            <a:fillRect/>
          </a:stretch>
        </p:blipFill>
        <p:spPr>
          <a:xfrm rot="20326058">
            <a:off x="8448291" y="3351509"/>
            <a:ext cx="3381375" cy="307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AF66F5-D9F0-4C54-B1C2-90ADBBCDC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 b="11143"/>
          <a:stretch>
            <a:fillRect/>
          </a:stretch>
        </p:blipFill>
        <p:spPr>
          <a:xfrm rot="20925812">
            <a:off x="4534998" y="3432862"/>
            <a:ext cx="3942219" cy="2683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062B9A-B491-4D62-902C-ABFAE5CBB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676">
            <a:off x="97442" y="216637"/>
            <a:ext cx="3867197" cy="291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44519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1194</Words>
  <Application>Microsoft Office PowerPoint</Application>
  <PresentationFormat>Широкоэкранный</PresentationFormat>
  <Paragraphs>198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ИЗМЕНЕНИЯ В СОДЕРЖАНИИ ПО РАЗДЕЛУ ХУДОЖЕСТВЕННО-ЭСТЕТИЧЕСКОЕ РАЗВИТИЕ (музыка)ФОП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90</cp:revision>
  <dcterms:created xsi:type="dcterms:W3CDTF">2024-01-04T09:32:04Z</dcterms:created>
  <dcterms:modified xsi:type="dcterms:W3CDTF">2024-01-19T07:38:32Z</dcterms:modified>
</cp:coreProperties>
</file>